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9" r:id="rId2"/>
    <p:sldId id="266" r:id="rId3"/>
    <p:sldId id="258" r:id="rId4"/>
    <p:sldId id="260" r:id="rId5"/>
    <p:sldId id="257" r:id="rId6"/>
    <p:sldId id="256" r:id="rId7"/>
    <p:sldId id="261" r:id="rId8"/>
    <p:sldId id="267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DEF"/>
    <a:srgbClr val="A62A97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432852-D57C-4644-AF45-45D4AD225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7199B7B-1CD3-43E6-9794-4920AE23F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64D46FD-74FF-4DD7-8732-76FAC4BB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6834D04-480C-4A62-B569-AA48DE88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298BAD1-3983-4764-A95E-3CA38CCE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769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AACD8E8-85EA-405D-8949-96732E54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455BE18-A0A3-4D80-A258-110183898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427A7AA-5746-44B1-A6DE-EFE957FB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6055F0C-9C23-40C7-8501-641B27E0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A6A8441-0D76-4EDA-AEDA-85B541B7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501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99B369E-59C9-46C2-94EE-BEC2244B1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19022D-8C19-472B-9482-AE5BB38C7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C3346C-7094-48F6-86E6-330F1BDC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187884A-4454-441D-97CF-831C4A18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A3F1B4B-4EE1-4EEA-9E06-A750A51E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373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35ACAB-CDF9-42F0-A7B7-56063740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F447E5F-91A9-4D02-9035-D0C3AB197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C4D4457-C54E-4477-9FD0-CF62D14F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5E556B9-CE0A-4B47-9600-64F7FF9FF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4B30515-B2C4-4FAB-AB16-8D37BC60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2288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3389B2-4041-4E57-B384-34B483B7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348426A-F684-45FA-A5A2-766F8C52A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44964F8-A07D-4254-9BA3-23C2D685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FF997ED-2D47-41A7-BB62-1EFD6173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FBB70B0-C299-4CA1-A1A7-BFF20B61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6299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248CAEC-D53F-48B1-8FE4-5D4258BF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6CFD7E-D1FD-4980-A1A0-DCA4FC96C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4DD4E04-4373-4DE2-8413-424C2E05B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B983C27-6F1A-4D6E-9DD4-F1C37B4C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3C2C7DE-E241-49A1-91B5-F02C534D2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AECFC4B-E6E9-417D-B9F8-4C9B485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039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B82AFE-9DFD-457C-851A-E3EBAE5B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C5CF94F-5DE0-4FA3-A490-33E0E66A9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B845F7D-F72C-4CE9-AEFF-B1738D749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0AC878C-3C1E-4813-8645-77DB72AFA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F372A06-DF0F-4615-B497-64AC58997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50A02E8-D689-4AE8-88BB-3995149F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5F396BA-006D-4621-93F9-6F150463E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61F26AF-10FB-4E0B-AFAC-C5FAF892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689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C66CBC-B7F5-4381-96D4-361A147A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5B4A5C4-9984-421B-96B2-281D7D8C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142D15B-57FD-4649-81E7-626AA5BAF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C0E5B88-92BC-453A-975A-7E9B5F34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283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3FA0E69-06D5-4B92-927E-E48D7B922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114358D-ABD2-4E30-9C5A-1C8BAFAF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04E9D97-76A3-4BE3-85AF-6EA0E515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8127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2DA6E3-C380-4031-BBB1-0F5A0A7C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D6BEA82-3530-4C36-A94E-90662ADA0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BCBD861-2393-4983-AF5B-21DC9EBA2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297BC83-0E5B-4492-93C9-7F431288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93F1FB1-2190-4A68-82E4-3F469F51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175D3E9-7597-4395-A4BB-F8930136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784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90CA41-3344-40B1-85BE-C7E056324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CD9BFE91-C55A-4472-95B4-C12EDFBFC5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ABECD40-21A9-4886-8D0C-C0522B056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BACF4A6-7AE7-41C7-8370-3773B954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A94BB41-47A1-4E97-BCDA-EEE20AE1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AFBAA2E-72C1-4640-9F98-3C1D3AEE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547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E04DE6F-465C-4BF2-AB10-65FFEEFD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E7A6A44-4DCC-4271-B880-18A250643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E84D4F7-B168-476E-92C5-C71083971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46879-DEB0-4DF6-8CD3-686DDCEB3942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05C1766-D9F8-429D-97B6-D636BE8DD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6D2FF39-8B4F-4BA6-B165-0240220B5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87C-EBE9-4C50-96CC-B2926EA7563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563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A272C49-F9B0-415D-85F6-5ECC6954D630}"/>
              </a:ext>
            </a:extLst>
          </p:cNvPr>
          <p:cNvSpPr txBox="1"/>
          <p:nvPr/>
        </p:nvSpPr>
        <p:spPr>
          <a:xfrm>
            <a:off x="1890944" y="248575"/>
            <a:ext cx="9108489" cy="8433078"/>
          </a:xfrm>
          <a:prstGeom prst="rect">
            <a:avLst/>
          </a:prstGeom>
          <a:noFill/>
          <a:ln w="12700">
            <a:noFill/>
          </a:ln>
          <a:effectLst/>
          <a:scene3d>
            <a:camera prst="perspectiveAbove"/>
            <a:lightRig rig="threePt" dir="t"/>
          </a:scene3d>
          <a:sp3d>
            <a:bevelT w="101600" prst="riblet"/>
          </a:sp3d>
        </p:spPr>
        <p:txBody>
          <a:bodyPr wrap="square" rtlCol="1">
            <a:spAutoFit/>
          </a:bodyPr>
          <a:lstStyle/>
          <a:p>
            <a:pPr algn="ctr"/>
            <a:r>
              <a:rPr lang="he-IL" sz="5400" b="1" dirty="0">
                <a:solidFill>
                  <a:srgbClr val="002060"/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מעבדה 1א' </a:t>
            </a:r>
          </a:p>
          <a:p>
            <a:endParaRPr lang="he-IL" sz="5400" b="1" dirty="0">
              <a:solidFill>
                <a:srgbClr val="002060"/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5400" b="1" dirty="0">
                <a:solidFill>
                  <a:srgbClr val="002060"/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פולשים מהחלל</a:t>
            </a:r>
          </a:p>
          <a:p>
            <a:pPr algn="ctr"/>
            <a:endParaRPr lang="he-IL" sz="5400" b="1" dirty="0">
              <a:solidFill>
                <a:srgbClr val="002060"/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5400" b="1" dirty="0">
                <a:solidFill>
                  <a:srgbClr val="002060"/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שם המדריך -דן </a:t>
            </a:r>
            <a:r>
              <a:rPr lang="he-IL" sz="5400" b="1" dirty="0" err="1">
                <a:solidFill>
                  <a:srgbClr val="002060"/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וורטסקי</a:t>
            </a:r>
            <a:endParaRPr lang="he-IL" sz="5400" b="1" dirty="0">
              <a:solidFill>
                <a:srgbClr val="002060"/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he-IL" sz="5400" b="1" dirty="0">
              <a:solidFill>
                <a:srgbClr val="002060"/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5400" b="1" dirty="0">
                <a:solidFill>
                  <a:srgbClr val="002060"/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תמיר </a:t>
            </a:r>
            <a:r>
              <a:rPr lang="he-IL" sz="5400" b="1" dirty="0" err="1">
                <a:solidFill>
                  <a:srgbClr val="002060"/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אביסרור</a:t>
            </a:r>
            <a:r>
              <a:rPr lang="he-IL" sz="5400" b="1" dirty="0">
                <a:solidFill>
                  <a:srgbClr val="002060"/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  |   דן מואב</a:t>
            </a:r>
          </a:p>
          <a:p>
            <a:pPr algn="ctr"/>
            <a:endParaRPr lang="he-IL" sz="2800" b="1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he-IL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DEEC983-8463-44D4-B091-A7B00E91C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06" y="641073"/>
            <a:ext cx="2435087" cy="2435087"/>
          </a:xfrm>
          <a:prstGeom prst="rect">
            <a:avLst/>
          </a:prstGeom>
        </p:spPr>
      </p:pic>
      <p:pic>
        <p:nvPicPr>
          <p:cNvPr id="8" name="Picture 2" descr="Space Invaders Vector at GetDrawings | Free download">
            <a:extLst>
              <a:ext uri="{FF2B5EF4-FFF2-40B4-BE49-F238E27FC236}">
                <a16:creationId xmlns:a16="http://schemas.microsoft.com/office/drawing/2014/main" id="{C5DB4820-BB34-4E7C-A6F7-5391E1E2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" y="0"/>
            <a:ext cx="4415671" cy="371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948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5FD7579-50C8-4DCB-A0FB-E7F6322B7347}"/>
              </a:ext>
            </a:extLst>
          </p:cNvPr>
          <p:cNvSpPr txBox="1"/>
          <p:nvPr/>
        </p:nvSpPr>
        <p:spPr>
          <a:xfrm>
            <a:off x="4261737" y="67547"/>
            <a:ext cx="385306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SIGNAL TAP</a:t>
            </a:r>
            <a:endParaRPr lang="he-IL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161E196-4252-4017-87F9-92E2F1124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433"/>
            <a:ext cx="12192000" cy="49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3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2F72402-4E8A-4013-A26E-EE6CDF4C9BD8}"/>
              </a:ext>
            </a:extLst>
          </p:cNvPr>
          <p:cNvSpPr txBox="1"/>
          <p:nvPr/>
        </p:nvSpPr>
        <p:spPr>
          <a:xfrm>
            <a:off x="4261737" y="67547"/>
            <a:ext cx="385306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SIGNAL TAP</a:t>
            </a:r>
            <a:endParaRPr lang="he-IL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6FEC50B-2002-4A64-950F-32516F1423D8}"/>
              </a:ext>
            </a:extLst>
          </p:cNvPr>
          <p:cNvSpPr txBox="1"/>
          <p:nvPr/>
        </p:nvSpPr>
        <p:spPr>
          <a:xfrm>
            <a:off x="2784697" y="320892"/>
            <a:ext cx="5901773" cy="10772180"/>
          </a:xfrm>
          <a:prstGeom prst="rect">
            <a:avLst/>
          </a:prstGeom>
          <a:noFill/>
          <a:ln w="12700">
            <a:noFill/>
          </a:ln>
        </p:spPr>
        <p:txBody>
          <a:bodyPr wrap="square" rtlCol="1">
            <a:spAutoFit/>
          </a:bodyPr>
          <a:lstStyle/>
          <a:p>
            <a:pPr algn="l"/>
            <a:endParaRPr lang="en-US" b="1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</a:t>
            </a: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                                                              </a:t>
            </a: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הגדרנו את </a:t>
            </a:r>
            <a:r>
              <a:rPr lang="en-US" b="1" dirty="0" err="1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random_shot</a:t>
            </a:r>
            <a:r>
              <a:rPr lang="en-US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</a:t>
            </a:r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כ- </a:t>
            </a:r>
            <a:r>
              <a:rPr lang="en-US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TRIGGER</a:t>
            </a:r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בדקנו האם מקומי מטריצת המפלצות הגיוניים ולא חורגים מגבולות המסך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הבנו כי מיקומי המטריצה תקינים וכי </a:t>
            </a:r>
            <a:r>
              <a:rPr lang="en-US" b="1" dirty="0" err="1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random_shot</a:t>
            </a:r>
            <a:r>
              <a:rPr lang="en-US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</a:t>
            </a:r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עולה למשך מחזור שעון אחד – כפי שרצינו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לפני שהפעלנו את כלי ה- </a:t>
            </a:r>
            <a:r>
              <a:rPr lang="en-US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SIGNAL TAP</a:t>
            </a:r>
            <a:r>
              <a:rPr lang="he-IL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, </a:t>
            </a:r>
            <a:r>
              <a:rPr lang="he-IL" sz="1800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חשבנו כי הבעיה הייתה במיקומים שיוצאים מהמטריצה לטילים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ה- </a:t>
            </a:r>
            <a:r>
              <a:rPr lang="en-US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SIGNAL TAP</a:t>
            </a:r>
            <a:r>
              <a:rPr lang="he-IL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he-IL" sz="1800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הכווין אותנו לכך שהבעיה היא כנראה בתזמון של הפקודות בתוך המודול בו הן מתבצעות ( מודול הטיל של המפלצות</a:t>
            </a:r>
            <a:r>
              <a:rPr lang="he-IL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he-IL" b="1" dirty="0">
              <a:latin typeface="Cambria Math" panose="02040503050406030204" pitchFamily="18" charset="0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לאחר בדיקה של המודול הרלוונטי, אכן הבעיה התגלתה שם</a:t>
            </a:r>
            <a:endParaRPr lang="he-IL" sz="18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b="1" dirty="0">
              <a:latin typeface="Cambria Math" panose="02040503050406030204" pitchFamily="18" charset="0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8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4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he-IL" b="1" dirty="0">
              <a:solidFill>
                <a:srgbClr val="7030A0"/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pic>
        <p:nvPicPr>
          <p:cNvPr id="6" name="Picture 2" descr="Space Invaders Vector at GetDrawings | Free download">
            <a:extLst>
              <a:ext uri="{FF2B5EF4-FFF2-40B4-BE49-F238E27FC236}">
                <a16:creationId xmlns:a16="http://schemas.microsoft.com/office/drawing/2014/main" id="{D55C975C-A454-40B2-A98F-1A2091C3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35" y="5619068"/>
            <a:ext cx="1391478" cy="11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F61EB6A-4010-40D5-AC99-DEACE74C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890" y="5741875"/>
            <a:ext cx="1048578" cy="1048578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7FDDF98-BC0C-4DB0-9163-2CD0B96C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78" y="67547"/>
            <a:ext cx="3232014" cy="205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42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4EA7D59-4827-4775-B375-D1B4A67EBBD8}"/>
              </a:ext>
            </a:extLst>
          </p:cNvPr>
          <p:cNvSpPr txBox="1"/>
          <p:nvPr/>
        </p:nvSpPr>
        <p:spPr>
          <a:xfrm>
            <a:off x="4261737" y="67547"/>
            <a:ext cx="385306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סיכום ומסקנות</a:t>
            </a:r>
          </a:p>
        </p:txBody>
      </p:sp>
      <p:pic>
        <p:nvPicPr>
          <p:cNvPr id="4098" name="Picture 2" descr="Summary Banner Template. Summary Ribbon Label. Stock Vector - Illustration  of poster, white: 177647943">
            <a:extLst>
              <a:ext uri="{FF2B5EF4-FFF2-40B4-BE49-F238E27FC236}">
                <a16:creationId xmlns:a16="http://schemas.microsoft.com/office/drawing/2014/main" id="{35713B4B-EB52-45AE-84BA-B183609E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0"/>
            <a:ext cx="3390900" cy="182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2C658E2-C414-4F83-A09B-622A35A56508}"/>
              </a:ext>
            </a:extLst>
          </p:cNvPr>
          <p:cNvSpPr txBox="1"/>
          <p:nvPr/>
        </p:nvSpPr>
        <p:spPr>
          <a:xfrm>
            <a:off x="3390901" y="544614"/>
            <a:ext cx="5901773" cy="8586966"/>
          </a:xfrm>
          <a:prstGeom prst="rect">
            <a:avLst/>
          </a:prstGeom>
          <a:noFill/>
          <a:ln w="12700">
            <a:noFill/>
          </a:ln>
        </p:spPr>
        <p:txBody>
          <a:bodyPr wrap="square" rtlCol="1">
            <a:spAutoFit/>
          </a:bodyPr>
          <a:lstStyle/>
          <a:p>
            <a:pPr algn="l"/>
            <a:endParaRPr lang="en-US" b="1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</a:t>
            </a: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                                                              </a:t>
            </a: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המסקנה החשובה ביותר – תכנון מראש! השקענו זמן ומחשבה בתכנון מכונת המצבים. היישום בקוד היה קל ולא היה צורך לשנות את המכונה בעת הכתיבה וחיבור המודולים האחרים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מסקנה חשובה נוספת – לא "</a:t>
            </a:r>
            <a:r>
              <a:rPr lang="he-IL" b="1" dirty="0" err="1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להתקע</a:t>
            </a:r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" זמן רב מדי על אותה הבעיה ולהזניח את שאר העבודה על הפרויקט בזמן הזה. עדיף להתמקד בעשייה אחרת ולהתקדם בפרויקט, ולאחר מכן לגשת לבעיה הקודמת לנסות לפתור אותה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sz="2000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</a:t>
            </a:r>
            <a:r>
              <a:rPr lang="en-US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DEBUG</a:t>
            </a:r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– שימוש ב- </a:t>
            </a:r>
            <a:r>
              <a:rPr lang="en-US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signal tap </a:t>
            </a:r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בצורה נכונה, מתוך הבנה והתמקדות בסיבות שיכולות לגרום לבעיות – יכול לקצר משמעותית את זמן ה- </a:t>
            </a:r>
            <a:r>
              <a:rPr lang="en-US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DEBUGGING</a:t>
            </a:r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ואת זמן העבודה על הפרויקט בצורה משמעותית!</a:t>
            </a: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8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4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he-IL" b="1" dirty="0">
              <a:solidFill>
                <a:srgbClr val="7030A0"/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pic>
        <p:nvPicPr>
          <p:cNvPr id="4100" name="Picture 4" descr="Important Steps in Pre-Planning of Mobile App Development">
            <a:extLst>
              <a:ext uri="{FF2B5EF4-FFF2-40B4-BE49-F238E27FC236}">
                <a16:creationId xmlns:a16="http://schemas.microsoft.com/office/drawing/2014/main" id="{63937473-924D-4D5E-AF28-9384E97A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3" y="1707963"/>
            <a:ext cx="2278258" cy="113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36DE101-23D8-45AB-B87B-4C243C356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30" y="3115692"/>
            <a:ext cx="1420428" cy="142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bugging : Types, Process,Techniques,Tools &amp; Softwares">
            <a:extLst>
              <a:ext uri="{FF2B5EF4-FFF2-40B4-BE49-F238E27FC236}">
                <a16:creationId xmlns:a16="http://schemas.microsoft.com/office/drawing/2014/main" id="{AB8762F5-BCFA-46DA-9CFD-2DC1F86A3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9" y="4804720"/>
            <a:ext cx="1880150" cy="11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51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אלקטרוניקה, תצוגה, מחשב&#10;&#10;התיאור נוצר באופן אוטומטי">
            <a:extLst>
              <a:ext uri="{FF2B5EF4-FFF2-40B4-BE49-F238E27FC236}">
                <a16:creationId xmlns:a16="http://schemas.microsoft.com/office/drawing/2014/main" id="{C09926FB-0983-4A6A-B051-9E8D5B1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" y="23812"/>
            <a:ext cx="121062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ce Invaders Vector at GetDrawings | Free download">
            <a:extLst>
              <a:ext uri="{FF2B5EF4-FFF2-40B4-BE49-F238E27FC236}">
                <a16:creationId xmlns:a16="http://schemas.microsoft.com/office/drawing/2014/main" id="{4C289C27-C8DE-4419-883E-EB53F4E81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6615"/>
            <a:ext cx="1391478" cy="11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8CB0AB6-48E2-4B9F-AF3A-72CA1E9E2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287" y="5748018"/>
            <a:ext cx="1048578" cy="104857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3F78D5D-84B8-4539-B0C8-AA34361DB0DA}"/>
              </a:ext>
            </a:extLst>
          </p:cNvPr>
          <p:cNvSpPr txBox="1"/>
          <p:nvPr/>
        </p:nvSpPr>
        <p:spPr>
          <a:xfrm>
            <a:off x="108501" y="64169"/>
            <a:ext cx="5901773" cy="9541073"/>
          </a:xfrm>
          <a:prstGeom prst="rect">
            <a:avLst/>
          </a:prstGeom>
          <a:noFill/>
          <a:ln w="12700">
            <a:noFill/>
          </a:ln>
        </p:spPr>
        <p:txBody>
          <a:bodyPr wrap="square" rtlCol="1">
            <a:spAutoFit/>
          </a:bodyPr>
          <a:lstStyle/>
          <a:p>
            <a:pPr algn="l"/>
            <a:endParaRPr lang="en-US" b="1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</a:t>
            </a: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יצירתיות</a:t>
            </a: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                                                              </a:t>
            </a: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המפלצות יורות באופן רנדומלי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בשלב 2  מתווספות מפלצות הנעות כלפי מטה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בשלב 3  מתווספת מפלצת "בוס" שיורה טילים מיוחדים שנשארים מעט זמן על הקרקע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נדרשות 4 יריות על מנת להרוג את מפלצת ה -"בוס"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הוספת "חיים" בצידי המסך. בכל פגיעה, החיים יורדים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מטריצת המפלצות הראשית מורכת מ- 2 סוגי מפלצות שזוהרות לסירוגין בכל לחיצה על &lt;-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סימון השלבים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מסך ניצחון</a:t>
            </a: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8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4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he-IL" b="1" dirty="0">
              <a:solidFill>
                <a:srgbClr val="7030A0"/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72B2ECAE-1039-4AE2-89D0-B850653683F4}"/>
              </a:ext>
            </a:extLst>
          </p:cNvPr>
          <p:cNvSpPr txBox="1"/>
          <p:nvPr/>
        </p:nvSpPr>
        <p:spPr>
          <a:xfrm>
            <a:off x="4248150" y="-76200"/>
            <a:ext cx="369569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אפיון הפרויקט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CA44D42-DDBD-44FC-A385-F0032AB92D3C}"/>
              </a:ext>
            </a:extLst>
          </p:cNvPr>
          <p:cNvSpPr txBox="1"/>
          <p:nvPr/>
        </p:nvSpPr>
        <p:spPr>
          <a:xfrm>
            <a:off x="6553200" y="102269"/>
            <a:ext cx="5293415" cy="5324535"/>
          </a:xfrm>
          <a:prstGeom prst="rect">
            <a:avLst/>
          </a:prstGeom>
          <a:noFill/>
          <a:ln w="12700">
            <a:noFill/>
          </a:ln>
        </p:spPr>
        <p:txBody>
          <a:bodyPr wrap="square" rtlCol="1">
            <a:spAutoFit/>
          </a:bodyPr>
          <a:lstStyle/>
          <a:p>
            <a:pPr algn="l"/>
            <a:endParaRPr lang="en-US" b="1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</a:t>
            </a: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דרישות בסיסיות                                             </a:t>
            </a:r>
            <a:r>
              <a:rPr lang="he-IL" sz="24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                 </a:t>
            </a:r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                </a:t>
            </a:r>
          </a:p>
          <a:p>
            <a:r>
              <a:rPr lang="he-IL" sz="2000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</a:t>
            </a:r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מפלצות מסוגים שונים ובצבעים שונים</a:t>
            </a:r>
          </a:p>
          <a:p>
            <a:endParaRPr lang="he-IL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• יותר מירייה אחת בו זמנית של המפלצות והשחקן</a:t>
            </a: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8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4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he-IL" b="1" dirty="0">
              <a:solidFill>
                <a:srgbClr val="7030A0"/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3088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אלקטרוניקה, לוח מקשים, שחור, סגור&#10;&#10;התיאור נוצר באופן אוטומטי">
            <a:extLst>
              <a:ext uri="{FF2B5EF4-FFF2-40B4-BE49-F238E27FC236}">
                <a16:creationId xmlns:a16="http://schemas.microsoft.com/office/drawing/2014/main" id="{221B2E95-C393-4E1E-8167-B5362B2E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87845" y="1637429"/>
            <a:ext cx="5476461" cy="41099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BDAB95D-7958-443F-B398-64AD3D097735}"/>
              </a:ext>
            </a:extLst>
          </p:cNvPr>
          <p:cNvSpPr txBox="1"/>
          <p:nvPr/>
        </p:nvSpPr>
        <p:spPr>
          <a:xfrm>
            <a:off x="2857500" y="1201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הוראות הפעלה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pic>
        <p:nvPicPr>
          <p:cNvPr id="8" name="Picture 2" descr="Space Invaders Vector at GetDrawings | Free download">
            <a:extLst>
              <a:ext uri="{FF2B5EF4-FFF2-40B4-BE49-F238E27FC236}">
                <a16:creationId xmlns:a16="http://schemas.microsoft.com/office/drawing/2014/main" id="{ECDFAEEA-98D3-493B-BA38-8F4C0F70B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6615"/>
            <a:ext cx="1391478" cy="11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5DDD27B-9E0D-4143-9472-A540DD97C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287" y="5748018"/>
            <a:ext cx="1048578" cy="1048578"/>
          </a:xfrm>
          <a:prstGeom prst="rect">
            <a:avLst/>
          </a:prstGeom>
        </p:spPr>
      </p:pic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AF873FEC-EE91-470E-900F-404E729815B3}"/>
              </a:ext>
            </a:extLst>
          </p:cNvPr>
          <p:cNvCxnSpPr>
            <a:cxnSpLocks/>
          </p:cNvCxnSpPr>
          <p:nvPr/>
        </p:nvCxnSpPr>
        <p:spPr>
          <a:xfrm flipH="1">
            <a:off x="6198261" y="3429000"/>
            <a:ext cx="3364839" cy="828675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F1CBD891-4FB4-4EBF-8B10-683A655CB8F5}"/>
              </a:ext>
            </a:extLst>
          </p:cNvPr>
          <p:cNvCxnSpPr>
            <a:cxnSpLocks/>
          </p:cNvCxnSpPr>
          <p:nvPr/>
        </p:nvCxnSpPr>
        <p:spPr>
          <a:xfrm>
            <a:off x="1885950" y="3843337"/>
            <a:ext cx="2401128" cy="477699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CC8CCA30-C666-447C-ADCB-9EFB1D87F21E}"/>
              </a:ext>
            </a:extLst>
          </p:cNvPr>
          <p:cNvCxnSpPr>
            <a:cxnSpLocks/>
          </p:cNvCxnSpPr>
          <p:nvPr/>
        </p:nvCxnSpPr>
        <p:spPr>
          <a:xfrm>
            <a:off x="2212876" y="1918235"/>
            <a:ext cx="2882631" cy="1363852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CEB9CD1E-27F7-4427-9F62-FEC340FE27C4}"/>
              </a:ext>
            </a:extLst>
          </p:cNvPr>
          <p:cNvSpPr txBox="1"/>
          <p:nvPr/>
        </p:nvSpPr>
        <p:spPr>
          <a:xfrm rot="169559">
            <a:off x="7684012" y="2120433"/>
            <a:ext cx="3102665" cy="4401205"/>
          </a:xfrm>
          <a:prstGeom prst="rect">
            <a:avLst/>
          </a:prstGeom>
          <a:noFill/>
          <a:ln w="12700">
            <a:noFill/>
          </a:ln>
        </p:spPr>
        <p:txBody>
          <a:bodyPr wrap="square" rtlCol="1">
            <a:spAutoFit/>
          </a:bodyPr>
          <a:lstStyle/>
          <a:p>
            <a:pPr algn="l"/>
            <a:endParaRPr lang="en-US" b="1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</a:t>
            </a: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תזוזה שמאלה </a:t>
            </a: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8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4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he-IL" b="1" dirty="0">
              <a:solidFill>
                <a:srgbClr val="7030A0"/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12423CC9-B9B2-4F94-A314-629B70A95CF5}"/>
              </a:ext>
            </a:extLst>
          </p:cNvPr>
          <p:cNvSpPr txBox="1"/>
          <p:nvPr/>
        </p:nvSpPr>
        <p:spPr>
          <a:xfrm rot="20737698">
            <a:off x="-310851" y="2878089"/>
            <a:ext cx="3102665" cy="4401205"/>
          </a:xfrm>
          <a:prstGeom prst="rect">
            <a:avLst/>
          </a:prstGeom>
          <a:noFill/>
          <a:ln w="12700">
            <a:noFill/>
          </a:ln>
        </p:spPr>
        <p:txBody>
          <a:bodyPr wrap="square" rtlCol="1">
            <a:spAutoFit/>
          </a:bodyPr>
          <a:lstStyle/>
          <a:p>
            <a:pPr algn="l"/>
            <a:endParaRPr lang="en-US" b="1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</a:t>
            </a: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תזוזה ימינה </a:t>
            </a: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8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4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he-IL" b="1" dirty="0">
              <a:solidFill>
                <a:srgbClr val="7030A0"/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B26962C4-9553-4C86-80AB-2BB386263F28}"/>
              </a:ext>
            </a:extLst>
          </p:cNvPr>
          <p:cNvSpPr txBox="1"/>
          <p:nvPr/>
        </p:nvSpPr>
        <p:spPr>
          <a:xfrm rot="20737698">
            <a:off x="1133168" y="824598"/>
            <a:ext cx="1674755" cy="4401205"/>
          </a:xfrm>
          <a:prstGeom prst="rect">
            <a:avLst/>
          </a:prstGeom>
          <a:noFill/>
          <a:ln w="12700">
            <a:noFill/>
          </a:ln>
        </p:spPr>
        <p:txBody>
          <a:bodyPr wrap="square" rtlCol="1">
            <a:spAutoFit/>
          </a:bodyPr>
          <a:lstStyle/>
          <a:p>
            <a:pPr algn="l"/>
            <a:endParaRPr lang="en-US" b="1" dirty="0">
              <a:solidFill>
                <a:schemeClr val="accent1">
                  <a:lumMod val="75000"/>
                </a:schemeClr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</a:t>
            </a:r>
          </a:p>
          <a:p>
            <a:r>
              <a:rPr lang="he-IL" sz="28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ירייה</a:t>
            </a: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he-IL" sz="20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8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endParaRPr lang="en-US" sz="24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en-US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  <a:p>
            <a:pPr algn="ctr"/>
            <a:endParaRPr lang="he-IL" b="1" dirty="0">
              <a:solidFill>
                <a:srgbClr val="7030A0"/>
              </a:solidFill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3754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Invaders Vector at GetDrawings | Free download">
            <a:extLst>
              <a:ext uri="{FF2B5EF4-FFF2-40B4-BE49-F238E27FC236}">
                <a16:creationId xmlns:a16="http://schemas.microsoft.com/office/drawing/2014/main" id="{0838B32A-00E9-4636-80E0-00E751E9C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6615"/>
            <a:ext cx="1391478" cy="11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B5A5863-3B2A-4750-A6D7-84D66934086E}"/>
              </a:ext>
            </a:extLst>
          </p:cNvPr>
          <p:cNvSpPr txBox="1"/>
          <p:nvPr/>
        </p:nvSpPr>
        <p:spPr>
          <a:xfrm>
            <a:off x="4288370" y="67547"/>
            <a:ext cx="385306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STATE MACHINE</a:t>
            </a:r>
            <a:endParaRPr lang="he-IL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1BBDAD7-7D41-41E5-917C-53F7B5E2C317}"/>
              </a:ext>
            </a:extLst>
          </p:cNvPr>
          <p:cNvSpPr txBox="1"/>
          <p:nvPr/>
        </p:nvSpPr>
        <p:spPr>
          <a:xfrm>
            <a:off x="197504" y="970523"/>
            <a:ext cx="3853064" cy="5663089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INPUTS</a:t>
            </a:r>
          </a:p>
          <a:p>
            <a:pPr algn="ctr"/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HP_COUNTER</a:t>
            </a: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COLLIISION_MONSTER_SHIP_FLOOR</a:t>
            </a: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COLLIISION_MONSTER2_SHIP_FLOOR</a:t>
            </a: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MONSTER_COUNTERZERO</a:t>
            </a:r>
          </a:p>
          <a:p>
            <a:pPr algn="ctr"/>
            <a:endParaRPr lang="en-US" sz="1800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MONSTER2_COUNTERZERO</a:t>
            </a:r>
          </a:p>
          <a:p>
            <a:pPr algn="ctr"/>
            <a:endParaRPr lang="en-US" sz="1800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BOSS_COUNTERZERO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he-IL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9E8D8CE-B49A-4C33-B7E1-5A1BC3F60BD6}"/>
              </a:ext>
            </a:extLst>
          </p:cNvPr>
          <p:cNvSpPr txBox="1"/>
          <p:nvPr/>
        </p:nvSpPr>
        <p:spPr>
          <a:xfrm>
            <a:off x="8141433" y="904200"/>
            <a:ext cx="3710499" cy="4154984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OUTPUTS</a:t>
            </a:r>
          </a:p>
          <a:p>
            <a:pPr algn="ctr"/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LEV_1_RES</a:t>
            </a:r>
          </a:p>
          <a:p>
            <a:pPr algn="ctr"/>
            <a:endParaRPr lang="en-US" sz="1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LEV_2_RES</a:t>
            </a:r>
          </a:p>
          <a:p>
            <a:pPr algn="ctr"/>
            <a:r>
              <a:rPr lang="en-US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n-US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LEV_3_RES</a:t>
            </a:r>
          </a:p>
          <a:p>
            <a:pPr algn="ctr"/>
            <a:endParaRPr lang="en-US" sz="1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LEVEL_MANAGE_2</a:t>
            </a:r>
          </a:p>
          <a:p>
            <a:pPr algn="ctr"/>
            <a:endParaRPr lang="en-US" sz="1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LEVEL_MANAGE_3</a:t>
            </a:r>
          </a:p>
          <a:p>
            <a:pPr algn="ctr"/>
            <a:endParaRPr lang="en-US" sz="1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VICTORY_SIGN</a:t>
            </a:r>
          </a:p>
          <a:p>
            <a:pPr algn="ctr"/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5C8535C-EE0D-4708-8539-0A7DBFA81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81" y="5177797"/>
            <a:ext cx="4240239" cy="145581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4CDA346-3174-4B26-B031-ECC68648E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287" y="5748018"/>
            <a:ext cx="1048578" cy="10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69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אליפסה 3">
            <a:extLst>
              <a:ext uri="{FF2B5EF4-FFF2-40B4-BE49-F238E27FC236}">
                <a16:creationId xmlns:a16="http://schemas.microsoft.com/office/drawing/2014/main" id="{A727E0B1-89D1-4318-A94A-E4E2CF56DE7D}"/>
              </a:ext>
            </a:extLst>
          </p:cNvPr>
          <p:cNvSpPr/>
          <p:nvPr/>
        </p:nvSpPr>
        <p:spPr>
          <a:xfrm>
            <a:off x="5631101" y="1378215"/>
            <a:ext cx="1504950" cy="14382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55CD54DA-046C-4EE9-A5E2-464039F3E992}"/>
              </a:ext>
            </a:extLst>
          </p:cNvPr>
          <p:cNvSpPr/>
          <p:nvPr/>
        </p:nvSpPr>
        <p:spPr>
          <a:xfrm>
            <a:off x="8928255" y="2911875"/>
            <a:ext cx="1504950" cy="14382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8D43AD4B-B4DA-474A-B6E8-5A44DDC6E65A}"/>
              </a:ext>
            </a:extLst>
          </p:cNvPr>
          <p:cNvSpPr/>
          <p:nvPr/>
        </p:nvSpPr>
        <p:spPr>
          <a:xfrm>
            <a:off x="5631101" y="5202505"/>
            <a:ext cx="1504950" cy="14382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65F5D59E-1900-47BA-A29F-F5D7B4E6DC71}"/>
              </a:ext>
            </a:extLst>
          </p:cNvPr>
          <p:cNvSpPr/>
          <p:nvPr/>
        </p:nvSpPr>
        <p:spPr>
          <a:xfrm>
            <a:off x="152866" y="4530917"/>
            <a:ext cx="1504950" cy="14382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" name="מחבר: מעוקל 8">
            <a:extLst>
              <a:ext uri="{FF2B5EF4-FFF2-40B4-BE49-F238E27FC236}">
                <a16:creationId xmlns:a16="http://schemas.microsoft.com/office/drawing/2014/main" id="{76416516-CAB8-409E-9594-C17263F0BC3F}"/>
              </a:ext>
            </a:extLst>
          </p:cNvPr>
          <p:cNvCxnSpPr>
            <a:cxnSpLocks/>
          </p:cNvCxnSpPr>
          <p:nvPr/>
        </p:nvCxnSpPr>
        <p:spPr>
          <a:xfrm>
            <a:off x="7136051" y="1891294"/>
            <a:ext cx="2766041" cy="1062407"/>
          </a:xfrm>
          <a:prstGeom prst="curvedConnector3">
            <a:avLst>
              <a:gd name="adj1" fmla="val 11226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מחבר: מעוקל 10">
            <a:extLst>
              <a:ext uri="{FF2B5EF4-FFF2-40B4-BE49-F238E27FC236}">
                <a16:creationId xmlns:a16="http://schemas.microsoft.com/office/drawing/2014/main" id="{7799D1F5-4240-4A3F-8FD8-3E8368DFB3C3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 flipH="1">
            <a:off x="6808198" y="1477619"/>
            <a:ext cx="1749769" cy="3995294"/>
          </a:xfrm>
          <a:prstGeom prst="curvedConnector4">
            <a:avLst>
              <a:gd name="adj1" fmla="val -6977"/>
              <a:gd name="adj2" fmla="val 11852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מחבר: מעוקל 20">
            <a:extLst>
              <a:ext uri="{FF2B5EF4-FFF2-40B4-BE49-F238E27FC236}">
                <a16:creationId xmlns:a16="http://schemas.microsoft.com/office/drawing/2014/main" id="{5D8CD23A-5D0D-4122-B156-95EFAF368415}"/>
              </a:ext>
            </a:extLst>
          </p:cNvPr>
          <p:cNvCxnSpPr>
            <a:cxnSpLocks/>
            <a:stCxn id="5" idx="5"/>
          </p:cNvCxnSpPr>
          <p:nvPr/>
        </p:nvCxnSpPr>
        <p:spPr>
          <a:xfrm rot="5400000">
            <a:off x="7945940" y="3229746"/>
            <a:ext cx="1357096" cy="3176644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קשת 87">
            <a:extLst>
              <a:ext uri="{FF2B5EF4-FFF2-40B4-BE49-F238E27FC236}">
                <a16:creationId xmlns:a16="http://schemas.microsoft.com/office/drawing/2014/main" id="{529962E7-65AA-4DCD-AB61-C02799219509}"/>
              </a:ext>
            </a:extLst>
          </p:cNvPr>
          <p:cNvSpPr/>
          <p:nvPr/>
        </p:nvSpPr>
        <p:spPr>
          <a:xfrm rot="16200000">
            <a:off x="5767714" y="920827"/>
            <a:ext cx="1222162" cy="914773"/>
          </a:xfrm>
          <a:prstGeom prst="arc">
            <a:avLst>
              <a:gd name="adj1" fmla="val 16200000"/>
              <a:gd name="adj2" fmla="val 594589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0" name="מחבר חץ ישר 89">
            <a:extLst>
              <a:ext uri="{FF2B5EF4-FFF2-40B4-BE49-F238E27FC236}">
                <a16:creationId xmlns:a16="http://schemas.microsoft.com/office/drawing/2014/main" id="{33F1C79B-1178-4FBD-A2C3-7D4D09EC6FF1}"/>
              </a:ext>
            </a:extLst>
          </p:cNvPr>
          <p:cNvCxnSpPr/>
          <p:nvPr/>
        </p:nvCxnSpPr>
        <p:spPr>
          <a:xfrm>
            <a:off x="6836181" y="1378214"/>
            <a:ext cx="0" cy="13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מחבר: מעוקל 90">
            <a:extLst>
              <a:ext uri="{FF2B5EF4-FFF2-40B4-BE49-F238E27FC236}">
                <a16:creationId xmlns:a16="http://schemas.microsoft.com/office/drawing/2014/main" id="{41A9F907-0A87-4558-ACAF-B4CF379D8E22}"/>
              </a:ext>
            </a:extLst>
          </p:cNvPr>
          <p:cNvCxnSpPr>
            <a:cxnSpLocks/>
            <a:stCxn id="6" idx="3"/>
          </p:cNvCxnSpPr>
          <p:nvPr/>
        </p:nvCxnSpPr>
        <p:spPr>
          <a:xfrm rot="5400000" flipH="1">
            <a:off x="2943885" y="3522540"/>
            <a:ext cx="510981" cy="5304240"/>
          </a:xfrm>
          <a:prstGeom prst="curvedConnector4">
            <a:avLst>
              <a:gd name="adj1" fmla="val -44737"/>
              <a:gd name="adj2" fmla="val 101954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מחבר: מעוקל 109">
            <a:extLst>
              <a:ext uri="{FF2B5EF4-FFF2-40B4-BE49-F238E27FC236}">
                <a16:creationId xmlns:a16="http://schemas.microsoft.com/office/drawing/2014/main" id="{40958422-7A2F-4C2A-AB53-677242640C3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31101" y="2422295"/>
            <a:ext cx="54332" cy="3528342"/>
          </a:xfrm>
          <a:prstGeom prst="curvedConnector4">
            <a:avLst>
              <a:gd name="adj1" fmla="val -2855360"/>
              <a:gd name="adj2" fmla="val 10019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קשת 117">
            <a:extLst>
              <a:ext uri="{FF2B5EF4-FFF2-40B4-BE49-F238E27FC236}">
                <a16:creationId xmlns:a16="http://schemas.microsoft.com/office/drawing/2014/main" id="{C633976F-2073-48DF-A6E8-FC591B7E645F}"/>
              </a:ext>
            </a:extLst>
          </p:cNvPr>
          <p:cNvSpPr/>
          <p:nvPr/>
        </p:nvSpPr>
        <p:spPr>
          <a:xfrm rot="14121255">
            <a:off x="5574258" y="4920900"/>
            <a:ext cx="929594" cy="912524"/>
          </a:xfrm>
          <a:prstGeom prst="arc">
            <a:avLst>
              <a:gd name="adj1" fmla="val 16200000"/>
              <a:gd name="adj2" fmla="val 594589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9" name="מחבר חץ ישר 118">
            <a:extLst>
              <a:ext uri="{FF2B5EF4-FFF2-40B4-BE49-F238E27FC236}">
                <a16:creationId xmlns:a16="http://schemas.microsoft.com/office/drawing/2014/main" id="{8F5698CF-7AAB-4814-8E4F-599877AC8815}"/>
              </a:ext>
            </a:extLst>
          </p:cNvPr>
          <p:cNvCxnSpPr>
            <a:cxnSpLocks/>
          </p:cNvCxnSpPr>
          <p:nvPr/>
        </p:nvCxnSpPr>
        <p:spPr>
          <a:xfrm>
            <a:off x="6376423" y="5074423"/>
            <a:ext cx="130143" cy="12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קשת 119">
            <a:extLst>
              <a:ext uri="{FF2B5EF4-FFF2-40B4-BE49-F238E27FC236}">
                <a16:creationId xmlns:a16="http://schemas.microsoft.com/office/drawing/2014/main" id="{C143CF61-507E-4252-90C1-B4866EBDFA32}"/>
              </a:ext>
            </a:extLst>
          </p:cNvPr>
          <p:cNvSpPr/>
          <p:nvPr/>
        </p:nvSpPr>
        <p:spPr>
          <a:xfrm rot="21395362">
            <a:off x="9947573" y="3168588"/>
            <a:ext cx="1043067" cy="845024"/>
          </a:xfrm>
          <a:prstGeom prst="arc">
            <a:avLst>
              <a:gd name="adj1" fmla="val 16200000"/>
              <a:gd name="adj2" fmla="val 6430581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1" name="מחבר חץ ישר 120">
            <a:extLst>
              <a:ext uri="{FF2B5EF4-FFF2-40B4-BE49-F238E27FC236}">
                <a16:creationId xmlns:a16="http://schemas.microsoft.com/office/drawing/2014/main" id="{F3338443-0470-41BC-BA20-456B95BE6F79}"/>
              </a:ext>
            </a:extLst>
          </p:cNvPr>
          <p:cNvCxnSpPr>
            <a:cxnSpLocks/>
          </p:cNvCxnSpPr>
          <p:nvPr/>
        </p:nvCxnSpPr>
        <p:spPr>
          <a:xfrm flipH="1">
            <a:off x="10337164" y="4000766"/>
            <a:ext cx="9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תיבת טקסט 122">
            <a:extLst>
              <a:ext uri="{FF2B5EF4-FFF2-40B4-BE49-F238E27FC236}">
                <a16:creationId xmlns:a16="http://schemas.microsoft.com/office/drawing/2014/main" id="{6BE64389-42A3-42FB-A22A-200AE60368FA}"/>
              </a:ext>
            </a:extLst>
          </p:cNvPr>
          <p:cNvSpPr txBox="1"/>
          <p:nvPr/>
        </p:nvSpPr>
        <p:spPr>
          <a:xfrm>
            <a:off x="5391447" y="1779775"/>
            <a:ext cx="176190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LEVEL1</a:t>
            </a:r>
            <a:endParaRPr lang="he-IL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4" name="תיבת טקסט 123">
            <a:extLst>
              <a:ext uri="{FF2B5EF4-FFF2-40B4-BE49-F238E27FC236}">
                <a16:creationId xmlns:a16="http://schemas.microsoft.com/office/drawing/2014/main" id="{28822395-D5B0-45A2-AA8C-609A49D11B72}"/>
              </a:ext>
            </a:extLst>
          </p:cNvPr>
          <p:cNvSpPr txBox="1"/>
          <p:nvPr/>
        </p:nvSpPr>
        <p:spPr>
          <a:xfrm>
            <a:off x="8722970" y="3298712"/>
            <a:ext cx="176190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LEVEL2</a:t>
            </a:r>
            <a:endParaRPr lang="he-IL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5" name="תיבת טקסט 124">
            <a:extLst>
              <a:ext uri="{FF2B5EF4-FFF2-40B4-BE49-F238E27FC236}">
                <a16:creationId xmlns:a16="http://schemas.microsoft.com/office/drawing/2014/main" id="{0C58E79E-E6F5-43DB-B08D-1221FADDC27E}"/>
              </a:ext>
            </a:extLst>
          </p:cNvPr>
          <p:cNvSpPr txBox="1"/>
          <p:nvPr/>
        </p:nvSpPr>
        <p:spPr>
          <a:xfrm>
            <a:off x="5374146" y="5626778"/>
            <a:ext cx="176190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LEVEL3</a:t>
            </a:r>
            <a:endParaRPr lang="he-IL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6" name="תיבת טקסט 125">
            <a:extLst>
              <a:ext uri="{FF2B5EF4-FFF2-40B4-BE49-F238E27FC236}">
                <a16:creationId xmlns:a16="http://schemas.microsoft.com/office/drawing/2014/main" id="{5314C788-D70F-4683-8DA3-8BAC8B26FFF9}"/>
              </a:ext>
            </a:extLst>
          </p:cNvPr>
          <p:cNvSpPr txBox="1"/>
          <p:nvPr/>
        </p:nvSpPr>
        <p:spPr>
          <a:xfrm>
            <a:off x="-104089" y="4932825"/>
            <a:ext cx="176190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VICTORY</a:t>
            </a:r>
            <a:endParaRPr lang="he-IL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8" name="מחבר חץ ישר 127">
            <a:extLst>
              <a:ext uri="{FF2B5EF4-FFF2-40B4-BE49-F238E27FC236}">
                <a16:creationId xmlns:a16="http://schemas.microsoft.com/office/drawing/2014/main" id="{FD27DFDE-ED0F-40E3-937C-59013ABE6828}"/>
              </a:ext>
            </a:extLst>
          </p:cNvPr>
          <p:cNvCxnSpPr>
            <a:cxnSpLocks/>
          </p:cNvCxnSpPr>
          <p:nvPr/>
        </p:nvCxnSpPr>
        <p:spPr>
          <a:xfrm>
            <a:off x="4832373" y="1366681"/>
            <a:ext cx="798727" cy="537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1" name="תיבת טקסט 130">
            <a:extLst>
              <a:ext uri="{FF2B5EF4-FFF2-40B4-BE49-F238E27FC236}">
                <a16:creationId xmlns:a16="http://schemas.microsoft.com/office/drawing/2014/main" id="{3ADB2EC5-97A4-42F9-BE05-A3E7C0B15760}"/>
              </a:ext>
            </a:extLst>
          </p:cNvPr>
          <p:cNvSpPr txBox="1"/>
          <p:nvPr/>
        </p:nvSpPr>
        <p:spPr>
          <a:xfrm>
            <a:off x="3959256" y="1021099"/>
            <a:ext cx="100317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rst</a:t>
            </a:r>
            <a:endParaRPr lang="he-IL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2" name="קשת 131">
            <a:extLst>
              <a:ext uri="{FF2B5EF4-FFF2-40B4-BE49-F238E27FC236}">
                <a16:creationId xmlns:a16="http://schemas.microsoft.com/office/drawing/2014/main" id="{1752B16A-58F5-4DB2-9450-5C8F8BCE2F92}"/>
              </a:ext>
            </a:extLst>
          </p:cNvPr>
          <p:cNvSpPr/>
          <p:nvPr/>
        </p:nvSpPr>
        <p:spPr>
          <a:xfrm rot="16200000">
            <a:off x="466041" y="4077073"/>
            <a:ext cx="1222162" cy="914773"/>
          </a:xfrm>
          <a:prstGeom prst="arc">
            <a:avLst>
              <a:gd name="adj1" fmla="val 16200000"/>
              <a:gd name="adj2" fmla="val 594589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3" name="מחבר חץ ישר 132">
            <a:extLst>
              <a:ext uri="{FF2B5EF4-FFF2-40B4-BE49-F238E27FC236}">
                <a16:creationId xmlns:a16="http://schemas.microsoft.com/office/drawing/2014/main" id="{56F69344-A6BD-48BE-9BB6-61748E3A4AC4}"/>
              </a:ext>
            </a:extLst>
          </p:cNvPr>
          <p:cNvCxnSpPr/>
          <p:nvPr/>
        </p:nvCxnSpPr>
        <p:spPr>
          <a:xfrm>
            <a:off x="1534509" y="4530917"/>
            <a:ext cx="0" cy="13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תיבת טקסט 133">
            <a:extLst>
              <a:ext uri="{FF2B5EF4-FFF2-40B4-BE49-F238E27FC236}">
                <a16:creationId xmlns:a16="http://schemas.microsoft.com/office/drawing/2014/main" id="{44831D7F-2B9E-4C8A-B527-59CD88E65FF1}"/>
              </a:ext>
            </a:extLst>
          </p:cNvPr>
          <p:cNvSpPr txBox="1"/>
          <p:nvPr/>
        </p:nvSpPr>
        <p:spPr>
          <a:xfrm>
            <a:off x="7208608" y="1169092"/>
            <a:ext cx="31285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MONSTER_COUNTERZERO ==‘1’</a:t>
            </a:r>
            <a:endParaRPr lang="he-IL" sz="1400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5" name="תיבת טקסט 134">
            <a:extLst>
              <a:ext uri="{FF2B5EF4-FFF2-40B4-BE49-F238E27FC236}">
                <a16:creationId xmlns:a16="http://schemas.microsoft.com/office/drawing/2014/main" id="{450ED21B-2F98-45AF-896D-551131497ADA}"/>
              </a:ext>
            </a:extLst>
          </p:cNvPr>
          <p:cNvSpPr txBox="1"/>
          <p:nvPr/>
        </p:nvSpPr>
        <p:spPr>
          <a:xfrm>
            <a:off x="4832373" y="425067"/>
            <a:ext cx="31285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LEV_1_RES = 1</a:t>
            </a:r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6" name="תיבת טקסט 135">
            <a:extLst>
              <a:ext uri="{FF2B5EF4-FFF2-40B4-BE49-F238E27FC236}">
                <a16:creationId xmlns:a16="http://schemas.microsoft.com/office/drawing/2014/main" id="{324A565E-5011-4D64-9342-A29785D82BEE}"/>
              </a:ext>
            </a:extLst>
          </p:cNvPr>
          <p:cNvSpPr txBox="1"/>
          <p:nvPr/>
        </p:nvSpPr>
        <p:spPr>
          <a:xfrm>
            <a:off x="5092410" y="3009783"/>
            <a:ext cx="356864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HP_COUNTER==‘1’  || COLLIISION_MONSTER_SHIP_FLOOR==‘1’ ||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COLLIISION_MONSTER2_SHIP_FLOOR==‘1’</a:t>
            </a:r>
            <a:endParaRPr lang="he-IL" sz="1400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תיבת טקסט 136">
            <a:extLst>
              <a:ext uri="{FF2B5EF4-FFF2-40B4-BE49-F238E27FC236}">
                <a16:creationId xmlns:a16="http://schemas.microsoft.com/office/drawing/2014/main" id="{867A03A2-622B-4C39-BACB-2FE86D58DB7B}"/>
              </a:ext>
            </a:extLst>
          </p:cNvPr>
          <p:cNvSpPr txBox="1"/>
          <p:nvPr/>
        </p:nvSpPr>
        <p:spPr>
          <a:xfrm>
            <a:off x="7065789" y="1404683"/>
            <a:ext cx="312855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LEVEL_MANAGE_2 = 1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LEV_1_RES = 1</a:t>
            </a: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תיבת טקסט 137">
            <a:extLst>
              <a:ext uri="{FF2B5EF4-FFF2-40B4-BE49-F238E27FC236}">
                <a16:creationId xmlns:a16="http://schemas.microsoft.com/office/drawing/2014/main" id="{0F3C2AEA-B309-4ACB-A8D5-29FBDF49AAA9}"/>
              </a:ext>
            </a:extLst>
          </p:cNvPr>
          <p:cNvSpPr txBox="1"/>
          <p:nvPr/>
        </p:nvSpPr>
        <p:spPr>
          <a:xfrm rot="1641274">
            <a:off x="9626021" y="3178702"/>
            <a:ext cx="31285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LEVEL_MANAGE_2 = 1</a:t>
            </a: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תיבת טקסט 138">
            <a:extLst>
              <a:ext uri="{FF2B5EF4-FFF2-40B4-BE49-F238E27FC236}">
                <a16:creationId xmlns:a16="http://schemas.microsoft.com/office/drawing/2014/main" id="{3AAE1BEE-4EDE-462F-8580-849B6AD01945}"/>
              </a:ext>
            </a:extLst>
          </p:cNvPr>
          <p:cNvSpPr txBox="1"/>
          <p:nvPr/>
        </p:nvSpPr>
        <p:spPr>
          <a:xfrm>
            <a:off x="8758730" y="5145541"/>
            <a:ext cx="312855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MONSTER_COUNTERZERO ==‘1’  &amp;&amp;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MONSTER2_COUNTERZERO ==‘1’</a:t>
            </a:r>
            <a:endParaRPr lang="he-IL" sz="1400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3" name="תיבת טקסט 142">
            <a:extLst>
              <a:ext uri="{FF2B5EF4-FFF2-40B4-BE49-F238E27FC236}">
                <a16:creationId xmlns:a16="http://schemas.microsoft.com/office/drawing/2014/main" id="{52B49C13-8999-4501-9B6A-E9628D1392C6}"/>
              </a:ext>
            </a:extLst>
          </p:cNvPr>
          <p:cNvSpPr txBox="1"/>
          <p:nvPr/>
        </p:nvSpPr>
        <p:spPr>
          <a:xfrm>
            <a:off x="8682765" y="5599458"/>
            <a:ext cx="3128556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LEV_1_RES = 1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LEV_2_RES = 1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LEVEL_MANAGE_2 = 1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LEVEL_MANAGE_3 = 1</a:t>
            </a: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5" name="תיבת טקסט 144">
            <a:extLst>
              <a:ext uri="{FF2B5EF4-FFF2-40B4-BE49-F238E27FC236}">
                <a16:creationId xmlns:a16="http://schemas.microsoft.com/office/drawing/2014/main" id="{7051411E-A001-46FF-82BE-0F9471A11183}"/>
              </a:ext>
            </a:extLst>
          </p:cNvPr>
          <p:cNvSpPr txBox="1"/>
          <p:nvPr/>
        </p:nvSpPr>
        <p:spPr>
          <a:xfrm>
            <a:off x="4962432" y="-17943"/>
            <a:ext cx="343584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HP_COUNTER==‘1’  || COLLIISION_MONSTER_SHIP_FLOOR==‘1’</a:t>
            </a:r>
            <a:endParaRPr lang="he-IL" sz="1400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2" name="תיבת טקסט 161">
            <a:extLst>
              <a:ext uri="{FF2B5EF4-FFF2-40B4-BE49-F238E27FC236}">
                <a16:creationId xmlns:a16="http://schemas.microsoft.com/office/drawing/2014/main" id="{E480DCA7-7EEC-41CF-B625-21FBA0B69CED}"/>
              </a:ext>
            </a:extLst>
          </p:cNvPr>
          <p:cNvSpPr txBox="1"/>
          <p:nvPr/>
        </p:nvSpPr>
        <p:spPr>
          <a:xfrm>
            <a:off x="5126927" y="3631166"/>
            <a:ext cx="312855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LEV_1_RES = 1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LEV_2_RES = 1</a:t>
            </a: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5" name="תיבת טקסט 164">
            <a:extLst>
              <a:ext uri="{FF2B5EF4-FFF2-40B4-BE49-F238E27FC236}">
                <a16:creationId xmlns:a16="http://schemas.microsoft.com/office/drawing/2014/main" id="{50DAE654-EA84-469D-BDBF-F8A3BC04BF19}"/>
              </a:ext>
            </a:extLst>
          </p:cNvPr>
          <p:cNvSpPr txBox="1"/>
          <p:nvPr/>
        </p:nvSpPr>
        <p:spPr>
          <a:xfrm rot="18886220">
            <a:off x="3956716" y="4721020"/>
            <a:ext cx="312855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LEVEL_MANAGE_2 = 1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LEVEL_MANAGE_3 = 1</a:t>
            </a: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8" name="תיבת טקסט 177">
            <a:extLst>
              <a:ext uri="{FF2B5EF4-FFF2-40B4-BE49-F238E27FC236}">
                <a16:creationId xmlns:a16="http://schemas.microsoft.com/office/drawing/2014/main" id="{6C88A27F-E1A9-4D53-9969-D893B10CFA20}"/>
              </a:ext>
            </a:extLst>
          </p:cNvPr>
          <p:cNvSpPr txBox="1"/>
          <p:nvPr/>
        </p:nvSpPr>
        <p:spPr>
          <a:xfrm rot="18763450">
            <a:off x="1339306" y="2960824"/>
            <a:ext cx="356864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HP_COUNTER==‘1’  || COLLIISION_MONSTER_SHIP_FLOOR==‘1’ ||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COLLIISION_MONSTER2_SHIP_FLOOR==‘1’</a:t>
            </a:r>
            <a:endParaRPr lang="he-IL" sz="1400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6" name="תיבת טקסט 185">
            <a:extLst>
              <a:ext uri="{FF2B5EF4-FFF2-40B4-BE49-F238E27FC236}">
                <a16:creationId xmlns:a16="http://schemas.microsoft.com/office/drawing/2014/main" id="{1A9D00B4-90FF-416B-978C-96692CA4B465}"/>
              </a:ext>
            </a:extLst>
          </p:cNvPr>
          <p:cNvSpPr txBox="1"/>
          <p:nvPr/>
        </p:nvSpPr>
        <p:spPr>
          <a:xfrm rot="18791146">
            <a:off x="2009712" y="3520480"/>
            <a:ext cx="312855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LEV_1_RES = 1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LEV_2_RES = 1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LEV_3_RES = 1</a:t>
            </a: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7" name="תיבת טקסט 186">
            <a:extLst>
              <a:ext uri="{FF2B5EF4-FFF2-40B4-BE49-F238E27FC236}">
                <a16:creationId xmlns:a16="http://schemas.microsoft.com/office/drawing/2014/main" id="{A98519F7-AF2C-4CA9-8052-5B0C06BA5367}"/>
              </a:ext>
            </a:extLst>
          </p:cNvPr>
          <p:cNvSpPr txBox="1"/>
          <p:nvPr/>
        </p:nvSpPr>
        <p:spPr>
          <a:xfrm>
            <a:off x="1624423" y="5626778"/>
            <a:ext cx="3128556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MONSTER_COUNTERZERO ==‘1’  &amp;&amp;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MONSTER2_COUNTERZERO ==‘1’ &amp;&amp;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BOSS_COUNTERZERO ==‘1’ &amp;&amp;</a:t>
            </a:r>
          </a:p>
          <a:p>
            <a:pPr algn="ctr"/>
            <a:endParaRPr lang="he-IL" sz="1400" b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8" name="תיבת טקסט 187">
            <a:extLst>
              <a:ext uri="{FF2B5EF4-FFF2-40B4-BE49-F238E27FC236}">
                <a16:creationId xmlns:a16="http://schemas.microsoft.com/office/drawing/2014/main" id="{F118BC56-2DA5-4A4A-A269-588E106CE8A2}"/>
              </a:ext>
            </a:extLst>
          </p:cNvPr>
          <p:cNvSpPr txBox="1"/>
          <p:nvPr/>
        </p:nvSpPr>
        <p:spPr>
          <a:xfrm>
            <a:off x="1469176" y="6285958"/>
            <a:ext cx="31285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VICTORY_SIGN= 1</a:t>
            </a: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9" name="תיבת טקסט 188">
            <a:extLst>
              <a:ext uri="{FF2B5EF4-FFF2-40B4-BE49-F238E27FC236}">
                <a16:creationId xmlns:a16="http://schemas.microsoft.com/office/drawing/2014/main" id="{5EF12FC8-33A0-4B3A-BEF0-F7E23DD64128}"/>
              </a:ext>
            </a:extLst>
          </p:cNvPr>
          <p:cNvSpPr txBox="1"/>
          <p:nvPr/>
        </p:nvSpPr>
        <p:spPr>
          <a:xfrm>
            <a:off x="-401884" y="3641519"/>
            <a:ext cx="31285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VICTORY_SIGN= 1</a:t>
            </a: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1" name="מלבן 190">
            <a:extLst>
              <a:ext uri="{FF2B5EF4-FFF2-40B4-BE49-F238E27FC236}">
                <a16:creationId xmlns:a16="http://schemas.microsoft.com/office/drawing/2014/main" id="{068D8D32-9BFC-4B1E-B028-5322A504761A}"/>
              </a:ext>
            </a:extLst>
          </p:cNvPr>
          <p:cNvSpPr/>
          <p:nvPr/>
        </p:nvSpPr>
        <p:spPr>
          <a:xfrm>
            <a:off x="140534" y="221473"/>
            <a:ext cx="2402589" cy="1992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3" name="תיבת טקסט 192">
            <a:extLst>
              <a:ext uri="{FF2B5EF4-FFF2-40B4-BE49-F238E27FC236}">
                <a16:creationId xmlns:a16="http://schemas.microsoft.com/office/drawing/2014/main" id="{3CEA21FC-58DB-44F6-BD03-C7F003A40104}"/>
              </a:ext>
            </a:extLst>
          </p:cNvPr>
          <p:cNvSpPr txBox="1"/>
          <p:nvPr/>
        </p:nvSpPr>
        <p:spPr>
          <a:xfrm>
            <a:off x="-114571" y="271178"/>
            <a:ext cx="2906106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DEFAULTS VALUES</a:t>
            </a:r>
            <a:endParaRPr lang="he-IL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4" name="תיבת טקסט 193">
            <a:extLst>
              <a:ext uri="{FF2B5EF4-FFF2-40B4-BE49-F238E27FC236}">
                <a16:creationId xmlns:a16="http://schemas.microsoft.com/office/drawing/2014/main" id="{A6714F5A-D788-4BC7-A45F-B6A1F7ADF286}"/>
              </a:ext>
            </a:extLst>
          </p:cNvPr>
          <p:cNvSpPr txBox="1"/>
          <p:nvPr/>
        </p:nvSpPr>
        <p:spPr>
          <a:xfrm>
            <a:off x="-214833" y="564097"/>
            <a:ext cx="3128556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NEXT_ST= PRES_ST</a:t>
            </a:r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LEVEL_MANAGE_2 = 0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LEVEL_MANAGE_3 = 0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LEV_1_RES = 0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LEV_2_RES = 0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LEV_3_RES = 0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VICTORY_SIGN= 1</a:t>
            </a:r>
          </a:p>
          <a:p>
            <a:pPr algn="ctr"/>
            <a:endParaRPr lang="en-US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he-IL" sz="14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2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1814DC55-B9C7-4F2E-AE58-3C2C4CF5AEE7}"/>
              </a:ext>
            </a:extLst>
          </p:cNvPr>
          <p:cNvSpPr/>
          <p:nvPr/>
        </p:nvSpPr>
        <p:spPr>
          <a:xfrm>
            <a:off x="5803672" y="2134801"/>
            <a:ext cx="1334691" cy="11049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מכונת המצבים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7CFC8180-931A-4E6D-B32E-BECAD40C5A1A}"/>
              </a:ext>
            </a:extLst>
          </p:cNvPr>
          <p:cNvSpPr/>
          <p:nvPr/>
        </p:nvSpPr>
        <p:spPr>
          <a:xfrm>
            <a:off x="9145445" y="958676"/>
            <a:ext cx="2858523" cy="33522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87B2961-7D14-4B9D-883E-D1FEC124C370}"/>
              </a:ext>
            </a:extLst>
          </p:cNvPr>
          <p:cNvSpPr txBox="1"/>
          <p:nvPr/>
        </p:nvSpPr>
        <p:spPr>
          <a:xfrm>
            <a:off x="10973210" y="928143"/>
            <a:ext cx="79675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FB1E16D8-2ACF-49B1-87D5-C8844F270E10}"/>
              </a:ext>
            </a:extLst>
          </p:cNvPr>
          <p:cNvSpPr/>
          <p:nvPr/>
        </p:nvSpPr>
        <p:spPr>
          <a:xfrm>
            <a:off x="10719442" y="1307112"/>
            <a:ext cx="1196333" cy="5893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חללית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DA635C82-4AF1-4CF6-A6E2-89E362F12FC2}"/>
              </a:ext>
            </a:extLst>
          </p:cNvPr>
          <p:cNvSpPr/>
          <p:nvPr/>
        </p:nvSpPr>
        <p:spPr>
          <a:xfrm>
            <a:off x="9286585" y="1342997"/>
            <a:ext cx="1196333" cy="5893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טיל חללית ראשון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F374F797-0D33-4149-A89D-515AD00D992E}"/>
              </a:ext>
            </a:extLst>
          </p:cNvPr>
          <p:cNvSpPr/>
          <p:nvPr/>
        </p:nvSpPr>
        <p:spPr>
          <a:xfrm>
            <a:off x="10773422" y="2219659"/>
            <a:ext cx="1196333" cy="5893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טיל חללית שני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8C6A9924-6B76-4840-91D4-374DBF604E05}"/>
              </a:ext>
            </a:extLst>
          </p:cNvPr>
          <p:cNvSpPr/>
          <p:nvPr/>
        </p:nvSpPr>
        <p:spPr>
          <a:xfrm>
            <a:off x="9311186" y="2163753"/>
            <a:ext cx="1196333" cy="5893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מטריצת המפלצות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A46B09CD-DD84-44C8-BA78-661F153321F1}"/>
              </a:ext>
            </a:extLst>
          </p:cNvPr>
          <p:cNvSpPr/>
          <p:nvPr/>
        </p:nvSpPr>
        <p:spPr>
          <a:xfrm>
            <a:off x="10676816" y="3087018"/>
            <a:ext cx="1196333" cy="8774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טיל מפלצות ראשון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270CBE1D-9E6E-4F50-9166-0D8739404188}"/>
              </a:ext>
            </a:extLst>
          </p:cNvPr>
          <p:cNvSpPr/>
          <p:nvPr/>
        </p:nvSpPr>
        <p:spPr>
          <a:xfrm>
            <a:off x="9322790" y="3063525"/>
            <a:ext cx="1196333" cy="8774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טיל מפלצות שני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8DBA87FE-30E4-415D-9FF3-7A8886415746}"/>
              </a:ext>
            </a:extLst>
          </p:cNvPr>
          <p:cNvSpPr/>
          <p:nvPr/>
        </p:nvSpPr>
        <p:spPr>
          <a:xfrm>
            <a:off x="276225" y="873652"/>
            <a:ext cx="3333750" cy="16314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E313FD89-8C17-4A2C-BF0E-0780A09BEE04}"/>
              </a:ext>
            </a:extLst>
          </p:cNvPr>
          <p:cNvSpPr txBox="1"/>
          <p:nvPr/>
        </p:nvSpPr>
        <p:spPr>
          <a:xfrm>
            <a:off x="-2486025" y="8982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b="1" dirty="0">
                <a:latin typeface="David" panose="020E0502060401010101" pitchFamily="34" charset="-79"/>
                <a:cs typeface="David" panose="020E0502060401010101" pitchFamily="34" charset="-79"/>
              </a:rPr>
              <a:t>שלב 2</a:t>
            </a:r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141C024A-5C17-4CB5-82B8-05321313B20F}"/>
              </a:ext>
            </a:extLst>
          </p:cNvPr>
          <p:cNvSpPr/>
          <p:nvPr/>
        </p:nvSpPr>
        <p:spPr>
          <a:xfrm>
            <a:off x="2026189" y="1297572"/>
            <a:ext cx="1196333" cy="8661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מטריצת מפלצות שנייה</a:t>
            </a: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CFF8A13B-116A-41D4-9CBF-F2BFE503DB3A}"/>
              </a:ext>
            </a:extLst>
          </p:cNvPr>
          <p:cNvSpPr/>
          <p:nvPr/>
        </p:nvSpPr>
        <p:spPr>
          <a:xfrm>
            <a:off x="451492" y="1365646"/>
            <a:ext cx="1196333" cy="5893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טיל מפלצות</a:t>
            </a:r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4D00183A-919A-45EF-B61B-6778918046BB}"/>
              </a:ext>
            </a:extLst>
          </p:cNvPr>
          <p:cNvSpPr/>
          <p:nvPr/>
        </p:nvSpPr>
        <p:spPr>
          <a:xfrm>
            <a:off x="223583" y="3515319"/>
            <a:ext cx="3233776" cy="15848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4E17E3D-9851-4F43-87A6-515EED815522}"/>
              </a:ext>
            </a:extLst>
          </p:cNvPr>
          <p:cNvSpPr txBox="1"/>
          <p:nvPr/>
        </p:nvSpPr>
        <p:spPr>
          <a:xfrm>
            <a:off x="-3065793" y="36154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b="1" dirty="0">
                <a:latin typeface="David" panose="020E0502060401010101" pitchFamily="34" charset="-79"/>
                <a:cs typeface="David" panose="020E0502060401010101" pitchFamily="34" charset="-79"/>
              </a:rPr>
              <a:t>שלב 3</a:t>
            </a: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4E50DCD1-51CE-4718-BCCE-FB4FF6A90841}"/>
              </a:ext>
            </a:extLst>
          </p:cNvPr>
          <p:cNvSpPr/>
          <p:nvPr/>
        </p:nvSpPr>
        <p:spPr>
          <a:xfrm>
            <a:off x="1833874" y="3970086"/>
            <a:ext cx="1196333" cy="86618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מפלצת "בוס"</a:t>
            </a:r>
          </a:p>
        </p:txBody>
      </p:sp>
      <p:sp>
        <p:nvSpPr>
          <p:cNvPr id="28" name="מלבן 27">
            <a:extLst>
              <a:ext uri="{FF2B5EF4-FFF2-40B4-BE49-F238E27FC236}">
                <a16:creationId xmlns:a16="http://schemas.microsoft.com/office/drawing/2014/main" id="{A6013D00-E5DC-4B25-BEF5-B4329F7DB51D}"/>
              </a:ext>
            </a:extLst>
          </p:cNvPr>
          <p:cNvSpPr/>
          <p:nvPr/>
        </p:nvSpPr>
        <p:spPr>
          <a:xfrm>
            <a:off x="339804" y="4002935"/>
            <a:ext cx="1196333" cy="58935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טיל "בוס"</a:t>
            </a:r>
          </a:p>
        </p:txBody>
      </p:sp>
      <p:sp>
        <p:nvSpPr>
          <p:cNvPr id="29" name="מלבן 28">
            <a:extLst>
              <a:ext uri="{FF2B5EF4-FFF2-40B4-BE49-F238E27FC236}">
                <a16:creationId xmlns:a16="http://schemas.microsoft.com/office/drawing/2014/main" id="{A92779FC-60AF-469A-99DF-60D3BAE0E94C}"/>
              </a:ext>
            </a:extLst>
          </p:cNvPr>
          <p:cNvSpPr/>
          <p:nvPr/>
        </p:nvSpPr>
        <p:spPr>
          <a:xfrm>
            <a:off x="8422366" y="198471"/>
            <a:ext cx="1196333" cy="58935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מונה החיים</a:t>
            </a: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4A25B031-CA4A-4F07-88EE-66F096B40B82}"/>
              </a:ext>
            </a:extLst>
          </p:cNvPr>
          <p:cNvSpPr/>
          <p:nvPr/>
        </p:nvSpPr>
        <p:spPr>
          <a:xfrm>
            <a:off x="4511668" y="198471"/>
            <a:ext cx="1196333" cy="5893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מונה השלבים</a:t>
            </a: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BA656D97-DD71-4E9D-9BE9-A906AC88FA95}"/>
              </a:ext>
            </a:extLst>
          </p:cNvPr>
          <p:cNvSpPr/>
          <p:nvPr/>
        </p:nvSpPr>
        <p:spPr>
          <a:xfrm>
            <a:off x="10810475" y="4877604"/>
            <a:ext cx="1196333" cy="589359"/>
          </a:xfrm>
          <a:prstGeom prst="rect">
            <a:avLst/>
          </a:prstGeom>
          <a:solidFill>
            <a:srgbClr val="F1DDE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MUX</a:t>
            </a:r>
            <a:endParaRPr lang="he-IL" sz="2000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314D45F7-0E0B-40D9-8A66-CFAF86F67AF3}"/>
              </a:ext>
            </a:extLst>
          </p:cNvPr>
          <p:cNvSpPr/>
          <p:nvPr/>
        </p:nvSpPr>
        <p:spPr>
          <a:xfrm>
            <a:off x="7505606" y="5741388"/>
            <a:ext cx="2076450" cy="9476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VGA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CONTROLER</a:t>
            </a:r>
            <a:endParaRPr lang="he-IL" sz="2000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3CECFBD0-BB23-470F-B96C-AFDE46945F68}"/>
              </a:ext>
            </a:extLst>
          </p:cNvPr>
          <p:cNvSpPr/>
          <p:nvPr/>
        </p:nvSpPr>
        <p:spPr>
          <a:xfrm>
            <a:off x="2768769" y="5425514"/>
            <a:ext cx="2076450" cy="947618"/>
          </a:xfrm>
          <a:prstGeom prst="rect">
            <a:avLst/>
          </a:prstGeom>
          <a:solidFill>
            <a:srgbClr val="A62A9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HIT UNIT</a:t>
            </a:r>
            <a:endParaRPr lang="he-IL" sz="2000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8B7E9463-2ECC-4D0C-9026-4C56F1090454}"/>
              </a:ext>
            </a:extLst>
          </p:cNvPr>
          <p:cNvCxnSpPr>
            <a:cxnSpLocks/>
          </p:cNvCxnSpPr>
          <p:nvPr/>
        </p:nvCxnSpPr>
        <p:spPr>
          <a:xfrm>
            <a:off x="7315708" y="3210713"/>
            <a:ext cx="1829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7176A780-782F-4324-B7A4-BD9C7EF937C8}"/>
              </a:ext>
            </a:extLst>
          </p:cNvPr>
          <p:cNvCxnSpPr>
            <a:cxnSpLocks/>
          </p:cNvCxnSpPr>
          <p:nvPr/>
        </p:nvCxnSpPr>
        <p:spPr>
          <a:xfrm flipH="1" flipV="1">
            <a:off x="3663108" y="2542728"/>
            <a:ext cx="2110273" cy="649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E2457500-F152-475B-A765-1D17C95E80F9}"/>
              </a:ext>
            </a:extLst>
          </p:cNvPr>
          <p:cNvCxnSpPr>
            <a:cxnSpLocks/>
          </p:cNvCxnSpPr>
          <p:nvPr/>
        </p:nvCxnSpPr>
        <p:spPr>
          <a:xfrm>
            <a:off x="3636493" y="1702527"/>
            <a:ext cx="2173916" cy="6151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תיבת טקסט 59">
            <a:extLst>
              <a:ext uri="{FF2B5EF4-FFF2-40B4-BE49-F238E27FC236}">
                <a16:creationId xmlns:a16="http://schemas.microsoft.com/office/drawing/2014/main" id="{19F091E0-0B5B-4CB3-905D-AAACC4C4C612}"/>
              </a:ext>
            </a:extLst>
          </p:cNvPr>
          <p:cNvSpPr txBox="1"/>
          <p:nvPr/>
        </p:nvSpPr>
        <p:spPr>
          <a:xfrm>
            <a:off x="6462436" y="2888190"/>
            <a:ext cx="312855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LEV_1_RES</a:t>
            </a:r>
            <a:endParaRPr lang="he-IL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תיבת טקסט 60">
            <a:extLst>
              <a:ext uri="{FF2B5EF4-FFF2-40B4-BE49-F238E27FC236}">
                <a16:creationId xmlns:a16="http://schemas.microsoft.com/office/drawing/2014/main" id="{B6DBBB08-ADBD-42C7-8E2C-6E384CBA76B5}"/>
              </a:ext>
            </a:extLst>
          </p:cNvPr>
          <p:cNvSpPr txBox="1"/>
          <p:nvPr/>
        </p:nvSpPr>
        <p:spPr>
          <a:xfrm rot="1046350">
            <a:off x="3570092" y="2376146"/>
            <a:ext cx="232972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LEV_2_RES | LEVEL_MANAGE_2 </a:t>
            </a:r>
            <a:endParaRPr lang="he-IL" sz="1400" dirty="0"/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he-IL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מחבר חץ ישר 70">
            <a:extLst>
              <a:ext uri="{FF2B5EF4-FFF2-40B4-BE49-F238E27FC236}">
                <a16:creationId xmlns:a16="http://schemas.microsoft.com/office/drawing/2014/main" id="{A7233D6C-A625-43F2-9A82-B708AEDFD02B}"/>
              </a:ext>
            </a:extLst>
          </p:cNvPr>
          <p:cNvCxnSpPr>
            <a:cxnSpLocks/>
          </p:cNvCxnSpPr>
          <p:nvPr/>
        </p:nvCxnSpPr>
        <p:spPr>
          <a:xfrm flipH="1">
            <a:off x="7354157" y="2594869"/>
            <a:ext cx="16235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מחבר חץ ישר 122">
            <a:extLst>
              <a:ext uri="{FF2B5EF4-FFF2-40B4-BE49-F238E27FC236}">
                <a16:creationId xmlns:a16="http://schemas.microsoft.com/office/drawing/2014/main" id="{8091C890-D1AA-494E-8551-61C3851D8553}"/>
              </a:ext>
            </a:extLst>
          </p:cNvPr>
          <p:cNvCxnSpPr>
            <a:cxnSpLocks/>
          </p:cNvCxnSpPr>
          <p:nvPr/>
        </p:nvCxnSpPr>
        <p:spPr>
          <a:xfrm flipH="1">
            <a:off x="6798467" y="836971"/>
            <a:ext cx="2110454" cy="12174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חץ: ימינה 128">
            <a:extLst>
              <a:ext uri="{FF2B5EF4-FFF2-40B4-BE49-F238E27FC236}">
                <a16:creationId xmlns:a16="http://schemas.microsoft.com/office/drawing/2014/main" id="{8886A5E0-EB17-48D8-A597-4B48E4555D76}"/>
              </a:ext>
            </a:extLst>
          </p:cNvPr>
          <p:cNvSpPr/>
          <p:nvPr/>
        </p:nvSpPr>
        <p:spPr>
          <a:xfrm>
            <a:off x="821545" y="5210958"/>
            <a:ext cx="1878396" cy="136083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0" name="חץ: ימינה 129">
            <a:extLst>
              <a:ext uri="{FF2B5EF4-FFF2-40B4-BE49-F238E27FC236}">
                <a16:creationId xmlns:a16="http://schemas.microsoft.com/office/drawing/2014/main" id="{DA86A181-3171-438B-8798-BD0F9C0B7CFE}"/>
              </a:ext>
            </a:extLst>
          </p:cNvPr>
          <p:cNvSpPr/>
          <p:nvPr/>
        </p:nvSpPr>
        <p:spPr>
          <a:xfrm>
            <a:off x="5566101" y="5650477"/>
            <a:ext cx="1878396" cy="104496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sz="1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1" name="חץ: ימינה 130">
            <a:extLst>
              <a:ext uri="{FF2B5EF4-FFF2-40B4-BE49-F238E27FC236}">
                <a16:creationId xmlns:a16="http://schemas.microsoft.com/office/drawing/2014/main" id="{9FD1DC0F-54AF-4A99-BA0C-1BB4CD970950}"/>
              </a:ext>
            </a:extLst>
          </p:cNvPr>
          <p:cNvSpPr/>
          <p:nvPr/>
        </p:nvSpPr>
        <p:spPr>
          <a:xfrm>
            <a:off x="8910323" y="4495584"/>
            <a:ext cx="1878396" cy="140373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32" name="תיבת טקסט 131">
            <a:extLst>
              <a:ext uri="{FF2B5EF4-FFF2-40B4-BE49-F238E27FC236}">
                <a16:creationId xmlns:a16="http://schemas.microsoft.com/office/drawing/2014/main" id="{3BB96E43-4027-4782-A922-4F379A2524B0}"/>
              </a:ext>
            </a:extLst>
          </p:cNvPr>
          <p:cNvSpPr txBox="1"/>
          <p:nvPr/>
        </p:nvSpPr>
        <p:spPr>
          <a:xfrm>
            <a:off x="8134000" y="4856415"/>
            <a:ext cx="3128555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DRAWING REQUEST</a:t>
            </a:r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RGB_OUT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ALL MODULES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he-IL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133" name="תיבת טקסט 132">
            <a:extLst>
              <a:ext uri="{FF2B5EF4-FFF2-40B4-BE49-F238E27FC236}">
                <a16:creationId xmlns:a16="http://schemas.microsoft.com/office/drawing/2014/main" id="{4DEB88A4-AFA0-4DB3-92E1-761E55ACD0D0}"/>
              </a:ext>
            </a:extLst>
          </p:cNvPr>
          <p:cNvSpPr txBox="1"/>
          <p:nvPr/>
        </p:nvSpPr>
        <p:spPr>
          <a:xfrm>
            <a:off x="83547" y="5554593"/>
            <a:ext cx="312855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DRAWING REQUEST</a:t>
            </a:r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ALL THE MODULES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 THE STAGES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algn="ctr"/>
            <a:endParaRPr lang="en-US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5" name="תיבת טקסט 134">
            <a:extLst>
              <a:ext uri="{FF2B5EF4-FFF2-40B4-BE49-F238E27FC236}">
                <a16:creationId xmlns:a16="http://schemas.microsoft.com/office/drawing/2014/main" id="{66507078-8844-450B-AFCE-FF976194E2A2}"/>
              </a:ext>
            </a:extLst>
          </p:cNvPr>
          <p:cNvSpPr txBox="1"/>
          <p:nvPr/>
        </p:nvSpPr>
        <p:spPr>
          <a:xfrm>
            <a:off x="4718244" y="5884684"/>
            <a:ext cx="312855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RGB_OUT </a:t>
            </a:r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THE MUX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136" name="תיבת טקסט 135">
            <a:extLst>
              <a:ext uri="{FF2B5EF4-FFF2-40B4-BE49-F238E27FC236}">
                <a16:creationId xmlns:a16="http://schemas.microsoft.com/office/drawing/2014/main" id="{A9A175C9-25B3-41DE-899B-E371A31F3314}"/>
              </a:ext>
            </a:extLst>
          </p:cNvPr>
          <p:cNvSpPr txBox="1"/>
          <p:nvPr/>
        </p:nvSpPr>
        <p:spPr>
          <a:xfrm rot="19713069">
            <a:off x="3764571" y="3888996"/>
            <a:ext cx="232972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LEV_3_RES | LEVEL_MANAGE_3 </a:t>
            </a:r>
            <a:endParaRPr lang="he-IL" sz="1400" dirty="0"/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he-IL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9" name="מחבר חץ ישר 138">
            <a:extLst>
              <a:ext uri="{FF2B5EF4-FFF2-40B4-BE49-F238E27FC236}">
                <a16:creationId xmlns:a16="http://schemas.microsoft.com/office/drawing/2014/main" id="{370623D8-0623-460B-983A-4ACBEDA81207}"/>
              </a:ext>
            </a:extLst>
          </p:cNvPr>
          <p:cNvCxnSpPr>
            <a:cxnSpLocks/>
          </p:cNvCxnSpPr>
          <p:nvPr/>
        </p:nvCxnSpPr>
        <p:spPr>
          <a:xfrm flipH="1">
            <a:off x="3491191" y="3299303"/>
            <a:ext cx="3570173" cy="18222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מלבן 141">
            <a:extLst>
              <a:ext uri="{FF2B5EF4-FFF2-40B4-BE49-F238E27FC236}">
                <a16:creationId xmlns:a16="http://schemas.microsoft.com/office/drawing/2014/main" id="{B7EBF714-152E-45DB-872B-62D032BDE870}"/>
              </a:ext>
            </a:extLst>
          </p:cNvPr>
          <p:cNvSpPr/>
          <p:nvPr/>
        </p:nvSpPr>
        <p:spPr>
          <a:xfrm>
            <a:off x="7077823" y="4469527"/>
            <a:ext cx="1196333" cy="589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VICTORY</a:t>
            </a:r>
            <a:endParaRPr lang="he-IL" sz="1600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143" name="מחבר חץ ישר 142">
            <a:extLst>
              <a:ext uri="{FF2B5EF4-FFF2-40B4-BE49-F238E27FC236}">
                <a16:creationId xmlns:a16="http://schemas.microsoft.com/office/drawing/2014/main" id="{38CF771D-9095-4844-B2DA-5BB88DB5E917}"/>
              </a:ext>
            </a:extLst>
          </p:cNvPr>
          <p:cNvCxnSpPr>
            <a:cxnSpLocks/>
          </p:cNvCxnSpPr>
          <p:nvPr/>
        </p:nvCxnSpPr>
        <p:spPr>
          <a:xfrm>
            <a:off x="7149552" y="3316657"/>
            <a:ext cx="434625" cy="1095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תיבת טקסט 146">
            <a:extLst>
              <a:ext uri="{FF2B5EF4-FFF2-40B4-BE49-F238E27FC236}">
                <a16:creationId xmlns:a16="http://schemas.microsoft.com/office/drawing/2014/main" id="{B028729F-6C72-407C-BEE3-C20BC6120084}"/>
              </a:ext>
            </a:extLst>
          </p:cNvPr>
          <p:cNvSpPr txBox="1"/>
          <p:nvPr/>
        </p:nvSpPr>
        <p:spPr>
          <a:xfrm>
            <a:off x="7051036" y="1884896"/>
            <a:ext cx="2208985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COLLIISION_MONSTER</a:t>
            </a:r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_SHIP_FLOOR |</a:t>
            </a:r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MONSTER_COUNTERZERO</a:t>
            </a:r>
          </a:p>
          <a:p>
            <a:pPr algn="ctr"/>
            <a:endParaRPr lang="en-US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he-IL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1" name="תיבת טקסט 150">
            <a:extLst>
              <a:ext uri="{FF2B5EF4-FFF2-40B4-BE49-F238E27FC236}">
                <a16:creationId xmlns:a16="http://schemas.microsoft.com/office/drawing/2014/main" id="{F290E810-46D4-4ABD-A429-0ACF0228EF3A}"/>
              </a:ext>
            </a:extLst>
          </p:cNvPr>
          <p:cNvSpPr txBox="1"/>
          <p:nvPr/>
        </p:nvSpPr>
        <p:spPr>
          <a:xfrm rot="1628175">
            <a:off x="6600447" y="3648283"/>
            <a:ext cx="24414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VICTORY_SIGN</a:t>
            </a:r>
          </a:p>
        </p:txBody>
      </p:sp>
      <p:sp>
        <p:nvSpPr>
          <p:cNvPr id="159" name="תיבת טקסט 158">
            <a:extLst>
              <a:ext uri="{FF2B5EF4-FFF2-40B4-BE49-F238E27FC236}">
                <a16:creationId xmlns:a16="http://schemas.microsoft.com/office/drawing/2014/main" id="{FD93122B-2D21-423D-B03E-5D3E8BAF5E83}"/>
              </a:ext>
            </a:extLst>
          </p:cNvPr>
          <p:cNvSpPr txBox="1"/>
          <p:nvPr/>
        </p:nvSpPr>
        <p:spPr>
          <a:xfrm rot="805028">
            <a:off x="3491102" y="1254231"/>
            <a:ext cx="2334171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COLLIISION_MONSTER2</a:t>
            </a:r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_SHIP_FLOOR |</a:t>
            </a:r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MONSTER2_COUNTERZERO</a:t>
            </a:r>
          </a:p>
          <a:p>
            <a:pPr algn="ctr"/>
            <a:endParaRPr lang="en-US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he-IL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61" name="מחבר חץ ישר 160">
            <a:extLst>
              <a:ext uri="{FF2B5EF4-FFF2-40B4-BE49-F238E27FC236}">
                <a16:creationId xmlns:a16="http://schemas.microsoft.com/office/drawing/2014/main" id="{B8782F2D-6DE1-42C3-AE2F-6C747082F69B}"/>
              </a:ext>
            </a:extLst>
          </p:cNvPr>
          <p:cNvCxnSpPr>
            <a:cxnSpLocks/>
          </p:cNvCxnSpPr>
          <p:nvPr/>
        </p:nvCxnSpPr>
        <p:spPr>
          <a:xfrm flipH="1" flipV="1">
            <a:off x="5317471" y="787830"/>
            <a:ext cx="1054416" cy="1327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תיבת טקסט 164">
            <a:extLst>
              <a:ext uri="{FF2B5EF4-FFF2-40B4-BE49-F238E27FC236}">
                <a16:creationId xmlns:a16="http://schemas.microsoft.com/office/drawing/2014/main" id="{E32E176F-2D6F-48BA-8274-8A09F8E88E49}"/>
              </a:ext>
            </a:extLst>
          </p:cNvPr>
          <p:cNvSpPr txBox="1"/>
          <p:nvPr/>
        </p:nvSpPr>
        <p:spPr>
          <a:xfrm rot="1401188">
            <a:off x="5513528" y="771042"/>
            <a:ext cx="167977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VICTORY_SIGN</a:t>
            </a:r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LEVEL_MANAGE_2</a:t>
            </a:r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LEVEL_MANAGE_3</a:t>
            </a:r>
          </a:p>
          <a:p>
            <a:pPr algn="ctr"/>
            <a:endParaRPr lang="en-US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2" name="תיבת טקסט 171">
            <a:extLst>
              <a:ext uri="{FF2B5EF4-FFF2-40B4-BE49-F238E27FC236}">
                <a16:creationId xmlns:a16="http://schemas.microsoft.com/office/drawing/2014/main" id="{EC522B57-F446-4D01-8450-A7EDF746E761}"/>
              </a:ext>
            </a:extLst>
          </p:cNvPr>
          <p:cNvSpPr txBox="1"/>
          <p:nvPr/>
        </p:nvSpPr>
        <p:spPr>
          <a:xfrm rot="19941215">
            <a:off x="4198929" y="1027963"/>
            <a:ext cx="7629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HP_COUNTER</a:t>
            </a:r>
          </a:p>
        </p:txBody>
      </p: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FF515970-6F14-42BC-A92A-7EB71EA48101}"/>
              </a:ext>
            </a:extLst>
          </p:cNvPr>
          <p:cNvCxnSpPr>
            <a:cxnSpLocks/>
          </p:cNvCxnSpPr>
          <p:nvPr/>
        </p:nvCxnSpPr>
        <p:spPr>
          <a:xfrm flipV="1">
            <a:off x="3424759" y="3313278"/>
            <a:ext cx="2504351" cy="11209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תיבת טקסט 51">
            <a:extLst>
              <a:ext uri="{FF2B5EF4-FFF2-40B4-BE49-F238E27FC236}">
                <a16:creationId xmlns:a16="http://schemas.microsoft.com/office/drawing/2014/main" id="{B6C7DF83-F9E5-44EA-8D6D-72D90D1B0CE3}"/>
              </a:ext>
            </a:extLst>
          </p:cNvPr>
          <p:cNvSpPr txBox="1"/>
          <p:nvPr/>
        </p:nvSpPr>
        <p:spPr>
          <a:xfrm rot="19981627">
            <a:off x="3353996" y="3231824"/>
            <a:ext cx="232972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LEV_3_RES | LEVEL_MANAGE_3 </a:t>
            </a:r>
            <a:endParaRPr lang="he-IL" sz="1400" dirty="0"/>
          </a:p>
          <a:p>
            <a:pPr algn="ctr"/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BOSS_COUNTERZERO</a:t>
            </a:r>
          </a:p>
          <a:p>
            <a:pPr algn="ctr"/>
            <a:endParaRPr lang="he-IL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1FCFE10-F46F-4D34-8D17-BC9BA8104595}"/>
              </a:ext>
            </a:extLst>
          </p:cNvPr>
          <p:cNvSpPr/>
          <p:nvPr/>
        </p:nvSpPr>
        <p:spPr>
          <a:xfrm>
            <a:off x="4515309" y="53122"/>
            <a:ext cx="3133080" cy="65119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800" dirty="0"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 </a:t>
            </a:r>
            <a:endParaRPr lang="he-IL" sz="2400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77D7EDA-E318-4A9D-9FFF-9F732ED4752C}"/>
              </a:ext>
            </a:extLst>
          </p:cNvPr>
          <p:cNvSpPr txBox="1"/>
          <p:nvPr/>
        </p:nvSpPr>
        <p:spPr>
          <a:xfrm>
            <a:off x="2506921" y="127156"/>
            <a:ext cx="683641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missilemonster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_</a:t>
            </a:r>
          </a:p>
          <a:p>
            <a:pPr algn="ctr"/>
            <a:r>
              <a:rPr lang="en-US" sz="28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moveCollision</a:t>
            </a:r>
            <a:endParaRPr lang="he-IL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EDB013DB-8F2C-4B52-A1F0-01F48738D667}"/>
              </a:ext>
            </a:extLst>
          </p:cNvPr>
          <p:cNvCxnSpPr>
            <a:cxnSpLocks/>
          </p:cNvCxnSpPr>
          <p:nvPr/>
        </p:nvCxnSpPr>
        <p:spPr>
          <a:xfrm>
            <a:off x="2246788" y="3601474"/>
            <a:ext cx="2086252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209053B3-2789-4531-9997-370CA65AC0AD}"/>
              </a:ext>
            </a:extLst>
          </p:cNvPr>
          <p:cNvCxnSpPr>
            <a:cxnSpLocks/>
          </p:cNvCxnSpPr>
          <p:nvPr/>
        </p:nvCxnSpPr>
        <p:spPr>
          <a:xfrm>
            <a:off x="2227920" y="4631195"/>
            <a:ext cx="2086252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0B8A1BA-535C-458E-AB37-AE25DF96DB16}"/>
              </a:ext>
            </a:extLst>
          </p:cNvPr>
          <p:cNvSpPr txBox="1"/>
          <p:nvPr/>
        </p:nvSpPr>
        <p:spPr>
          <a:xfrm>
            <a:off x="261515" y="170985"/>
            <a:ext cx="405265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RANDOM_SHOT</a:t>
            </a:r>
            <a:r>
              <a:rPr lang="he-IL" sz="16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he-IL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אות שמאשר ממכלול המפלצות כי אכן קיימת מפלצת ב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offsets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שהתקבל</a:t>
            </a:r>
            <a:r>
              <a:rPr lang="he-IL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D94D9985-9B0C-4F0D-8556-0275D8040C11}"/>
              </a:ext>
            </a:extLst>
          </p:cNvPr>
          <p:cNvSpPr txBox="1"/>
          <p:nvPr/>
        </p:nvSpPr>
        <p:spPr>
          <a:xfrm>
            <a:off x="313116" y="1077765"/>
            <a:ext cx="405265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RANDOM_X</a:t>
            </a:r>
            <a:r>
              <a:rPr lang="he-IL" sz="1600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-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offset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האופקי במטריצת המפלצות שהוגרל </a:t>
            </a:r>
            <a:r>
              <a:rPr lang="he-IL" sz="1600" dirty="0" err="1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ברנדום</a:t>
            </a:r>
            <a:endParaRPr lang="he-IL" sz="16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DFDADB5F-1FCE-4912-ACDB-ACAF63FDB5B2}"/>
              </a:ext>
            </a:extLst>
          </p:cNvPr>
          <p:cNvSpPr txBox="1"/>
          <p:nvPr/>
        </p:nvSpPr>
        <p:spPr>
          <a:xfrm>
            <a:off x="313116" y="2047203"/>
            <a:ext cx="405265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RANDOM_Y</a:t>
            </a:r>
            <a:r>
              <a:rPr lang="he-IL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offset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האנכי במטריצת המפלצות שהוגרל </a:t>
            </a:r>
            <a:r>
              <a:rPr lang="he-IL" sz="1600" dirty="0" err="1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ברנדום</a:t>
            </a:r>
            <a:endParaRPr lang="he-IL" sz="16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59C8CEBA-BD76-4041-9ADF-A2E2B7523494}"/>
              </a:ext>
            </a:extLst>
          </p:cNvPr>
          <p:cNvSpPr txBox="1"/>
          <p:nvPr/>
        </p:nvSpPr>
        <p:spPr>
          <a:xfrm>
            <a:off x="324862" y="3016699"/>
            <a:ext cx="405265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COLLISION</a:t>
            </a:r>
            <a:r>
              <a:rPr lang="he-IL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he-IL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David" panose="020E0502060401010101" pitchFamily="34" charset="-79"/>
              </a:rPr>
              <a:t>אות שמסמן התנגשות בין הטיל לחללית או לרצפה</a:t>
            </a:r>
            <a:endParaRPr lang="he-IL" sz="16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0DFACCD6-795D-457B-923D-4D49136FB344}"/>
              </a:ext>
            </a:extLst>
          </p:cNvPr>
          <p:cNvSpPr txBox="1"/>
          <p:nvPr/>
        </p:nvSpPr>
        <p:spPr>
          <a:xfrm>
            <a:off x="381086" y="4046420"/>
            <a:ext cx="399643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INITIAL_X</a:t>
            </a:r>
            <a:r>
              <a:rPr lang="he-IL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המיקום האופקי של מטריצת המפלצות ברגע נתון (ממנו מחשבים 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offset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)</a:t>
            </a:r>
            <a:endParaRPr lang="he-IL" sz="16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FFFB9F98-E07D-4777-A462-CE7A451CF94E}"/>
              </a:ext>
            </a:extLst>
          </p:cNvPr>
          <p:cNvSpPr txBox="1"/>
          <p:nvPr/>
        </p:nvSpPr>
        <p:spPr>
          <a:xfrm>
            <a:off x="369340" y="4873869"/>
            <a:ext cx="399643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INITIAL_Y</a:t>
            </a:r>
            <a:r>
              <a:rPr lang="he-IL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המיקום ה</a:t>
            </a:r>
            <a:r>
              <a:rPr lang="he-IL" sz="16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אנכי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של מטריצת המפלצות ברגע נתון (ממנו מחשבים 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offset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)</a:t>
            </a:r>
            <a:endParaRPr lang="he-IL" sz="16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B270056E-E338-45F9-999C-0F3EFC191BE2}"/>
              </a:ext>
            </a:extLst>
          </p:cNvPr>
          <p:cNvCxnSpPr>
            <a:cxnSpLocks/>
          </p:cNvCxnSpPr>
          <p:nvPr/>
        </p:nvCxnSpPr>
        <p:spPr>
          <a:xfrm>
            <a:off x="2213958" y="6488365"/>
            <a:ext cx="2086252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4369D4F0-D803-4300-9550-876B42F552CC}"/>
              </a:ext>
            </a:extLst>
          </p:cNvPr>
          <p:cNvSpPr txBox="1"/>
          <p:nvPr/>
        </p:nvSpPr>
        <p:spPr>
          <a:xfrm>
            <a:off x="73890" y="5903590"/>
            <a:ext cx="430362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 -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LVL1_RST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אות לאתחול השלב הראשון, שמסמן לטיל להעלם, ובהתאם להתמקם מחדש לירייה</a:t>
            </a:r>
            <a:endParaRPr lang="he-IL" sz="1600" b="1" dirty="0">
              <a:latin typeface="David" panose="020E0502060401010101" pitchFamily="34" charset="-79"/>
              <a:ea typeface="Cambria Math" panose="02040503050406030204" pitchFamily="18" charset="0"/>
              <a:cs typeface="David" panose="020E0502060401010101" pitchFamily="34" charset="-79"/>
            </a:endParaRPr>
          </a:p>
        </p:txBody>
      </p: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02D89500-C5D8-46B8-8AAB-81E4F8A8D654}"/>
              </a:ext>
            </a:extLst>
          </p:cNvPr>
          <p:cNvCxnSpPr>
            <a:cxnSpLocks/>
          </p:cNvCxnSpPr>
          <p:nvPr/>
        </p:nvCxnSpPr>
        <p:spPr>
          <a:xfrm>
            <a:off x="2213958" y="755760"/>
            <a:ext cx="2086252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487886BD-1D91-4DDE-A8CF-334DDDD169FF}"/>
              </a:ext>
            </a:extLst>
          </p:cNvPr>
          <p:cNvCxnSpPr>
            <a:cxnSpLocks/>
          </p:cNvCxnSpPr>
          <p:nvPr/>
        </p:nvCxnSpPr>
        <p:spPr>
          <a:xfrm>
            <a:off x="2246788" y="1662540"/>
            <a:ext cx="2086252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A978F493-389B-4E10-80A9-1EE63FE78631}"/>
              </a:ext>
            </a:extLst>
          </p:cNvPr>
          <p:cNvCxnSpPr>
            <a:cxnSpLocks/>
          </p:cNvCxnSpPr>
          <p:nvPr/>
        </p:nvCxnSpPr>
        <p:spPr>
          <a:xfrm>
            <a:off x="2246788" y="2631978"/>
            <a:ext cx="2086252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2CD0E529-60A4-4AAD-B693-5E1B4DC38E69}"/>
              </a:ext>
            </a:extLst>
          </p:cNvPr>
          <p:cNvCxnSpPr>
            <a:cxnSpLocks/>
          </p:cNvCxnSpPr>
          <p:nvPr/>
        </p:nvCxnSpPr>
        <p:spPr>
          <a:xfrm>
            <a:off x="2213958" y="5471067"/>
            <a:ext cx="2086252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 ישר 37">
            <a:extLst>
              <a:ext uri="{FF2B5EF4-FFF2-40B4-BE49-F238E27FC236}">
                <a16:creationId xmlns:a16="http://schemas.microsoft.com/office/drawing/2014/main" id="{F166C816-BDD8-4F3F-B8B3-5844F36DA0D9}"/>
              </a:ext>
            </a:extLst>
          </p:cNvPr>
          <p:cNvCxnSpPr>
            <a:cxnSpLocks/>
          </p:cNvCxnSpPr>
          <p:nvPr/>
        </p:nvCxnSpPr>
        <p:spPr>
          <a:xfrm>
            <a:off x="7235302" y="71548"/>
            <a:ext cx="0" cy="10062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מחבר ישר 39">
            <a:extLst>
              <a:ext uri="{FF2B5EF4-FFF2-40B4-BE49-F238E27FC236}">
                <a16:creationId xmlns:a16="http://schemas.microsoft.com/office/drawing/2014/main" id="{A1340DFB-850F-46AF-BC5B-1FBB5C806E51}"/>
              </a:ext>
            </a:extLst>
          </p:cNvPr>
          <p:cNvCxnSpPr>
            <a:cxnSpLocks/>
          </p:cNvCxnSpPr>
          <p:nvPr/>
        </p:nvCxnSpPr>
        <p:spPr>
          <a:xfrm>
            <a:off x="4515309" y="1077765"/>
            <a:ext cx="27199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7DE767CA-97AA-43D4-A35F-32C12252AF3D}"/>
              </a:ext>
            </a:extLst>
          </p:cNvPr>
          <p:cNvCxnSpPr>
            <a:cxnSpLocks/>
          </p:cNvCxnSpPr>
          <p:nvPr/>
        </p:nvCxnSpPr>
        <p:spPr>
          <a:xfrm>
            <a:off x="7772673" y="755760"/>
            <a:ext cx="2086252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6927BCAB-B290-403D-BACE-B6F769A71806}"/>
              </a:ext>
            </a:extLst>
          </p:cNvPr>
          <p:cNvSpPr txBox="1"/>
          <p:nvPr/>
        </p:nvSpPr>
        <p:spPr>
          <a:xfrm>
            <a:off x="7648390" y="122980"/>
            <a:ext cx="428148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TOPLEFT_X</a:t>
            </a:r>
            <a:r>
              <a:rPr lang="he-IL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בהתאם ל </a:t>
            </a:r>
            <a:r>
              <a:rPr lang="en-US" sz="1600" dirty="0" err="1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Initial_x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 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</a:t>
            </a:r>
            <a:r>
              <a:rPr lang="en-US" sz="1600" dirty="0" err="1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Random_x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הוא מחשב היכן למקם את הטיל אופקית</a:t>
            </a:r>
            <a:endParaRPr lang="he-IL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845080D4-D3B9-40BC-8953-B4C22A1865AB}"/>
              </a:ext>
            </a:extLst>
          </p:cNvPr>
          <p:cNvSpPr txBox="1"/>
          <p:nvPr/>
        </p:nvSpPr>
        <p:spPr>
          <a:xfrm>
            <a:off x="7648389" y="1416056"/>
            <a:ext cx="428148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TOPLEFT_Y</a:t>
            </a:r>
            <a:r>
              <a:rPr lang="he-IL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בהתאם ל </a:t>
            </a:r>
            <a:r>
              <a:rPr lang="en-US" sz="1600" dirty="0" err="1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Initial_y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 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</a:t>
            </a:r>
            <a:r>
              <a:rPr lang="en-US" sz="1600" dirty="0" err="1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Random_y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הוא מחשב היכן למקם את הטיל אנכית</a:t>
            </a:r>
            <a:endParaRPr lang="he-IL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6" name="מחבר חץ ישר 55">
            <a:extLst>
              <a:ext uri="{FF2B5EF4-FFF2-40B4-BE49-F238E27FC236}">
                <a16:creationId xmlns:a16="http://schemas.microsoft.com/office/drawing/2014/main" id="{2F592B2D-A020-4A92-B986-DE5541A41B79}"/>
              </a:ext>
            </a:extLst>
          </p:cNvPr>
          <p:cNvCxnSpPr>
            <a:cxnSpLocks/>
          </p:cNvCxnSpPr>
          <p:nvPr/>
        </p:nvCxnSpPr>
        <p:spPr>
          <a:xfrm>
            <a:off x="7772673" y="2000831"/>
            <a:ext cx="2086252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29584FA4-6C5B-48E3-A6E0-19E6CBB25173}"/>
              </a:ext>
            </a:extLst>
          </p:cNvPr>
          <p:cNvCxnSpPr>
            <a:cxnSpLocks/>
          </p:cNvCxnSpPr>
          <p:nvPr/>
        </p:nvCxnSpPr>
        <p:spPr>
          <a:xfrm>
            <a:off x="7772673" y="3309085"/>
            <a:ext cx="2086252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תיבת טקסט 57">
            <a:extLst>
              <a:ext uri="{FF2B5EF4-FFF2-40B4-BE49-F238E27FC236}">
                <a16:creationId xmlns:a16="http://schemas.microsoft.com/office/drawing/2014/main" id="{73C0A940-3A6B-4B30-93DE-372B763BC5A3}"/>
              </a:ext>
            </a:extLst>
          </p:cNvPr>
          <p:cNvSpPr txBox="1"/>
          <p:nvPr/>
        </p:nvSpPr>
        <p:spPr>
          <a:xfrm>
            <a:off x="7648389" y="2640411"/>
            <a:ext cx="428148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MISSILE_UP</a:t>
            </a:r>
            <a:r>
              <a:rPr lang="he-IL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אות שמתעדכן כאשר משוגר טיל, זאת אומרת אמור להופיע טיל על המסך, ומועבר ל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bitmap</a:t>
            </a:r>
            <a:endParaRPr lang="he-IL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4FA05B03-731B-411F-965C-09F66106DFF1}"/>
              </a:ext>
            </a:extLst>
          </p:cNvPr>
          <p:cNvCxnSpPr>
            <a:cxnSpLocks/>
          </p:cNvCxnSpPr>
          <p:nvPr/>
        </p:nvCxnSpPr>
        <p:spPr>
          <a:xfrm>
            <a:off x="7772673" y="4726583"/>
            <a:ext cx="2086252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תיבת טקסט 59">
            <a:extLst>
              <a:ext uri="{FF2B5EF4-FFF2-40B4-BE49-F238E27FC236}">
                <a16:creationId xmlns:a16="http://schemas.microsoft.com/office/drawing/2014/main" id="{AA6AA9A5-86DB-441B-A89E-ABB45716BFF8}"/>
              </a:ext>
            </a:extLst>
          </p:cNvPr>
          <p:cNvSpPr txBox="1"/>
          <p:nvPr/>
        </p:nvSpPr>
        <p:spPr>
          <a:xfrm>
            <a:off x="7648389" y="3895586"/>
            <a:ext cx="428148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Y_START_MISSILE</a:t>
            </a:r>
            <a:r>
              <a:rPr lang="he-IL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– אות שמקבל את ה 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offset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Y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שהתקבל </a:t>
            </a:r>
            <a:r>
              <a:rPr lang="he-IL" sz="1600" dirty="0" err="1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מהרנדום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, רק במידה ואכן טיל נורה. מועבר ל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bitmap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כך שיתאים את הטיל שיוצג בהתאם למפלצת</a:t>
            </a:r>
            <a:endParaRPr lang="he-IL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1" name="מחבר חץ ישר 60">
            <a:extLst>
              <a:ext uri="{FF2B5EF4-FFF2-40B4-BE49-F238E27FC236}">
                <a16:creationId xmlns:a16="http://schemas.microsoft.com/office/drawing/2014/main" id="{A6686B17-0B19-47D8-BD10-E420F5E82419}"/>
              </a:ext>
            </a:extLst>
          </p:cNvPr>
          <p:cNvCxnSpPr>
            <a:cxnSpLocks/>
          </p:cNvCxnSpPr>
          <p:nvPr/>
        </p:nvCxnSpPr>
        <p:spPr>
          <a:xfrm>
            <a:off x="7772673" y="6442901"/>
            <a:ext cx="2086252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תיבת טקסט 61">
            <a:extLst>
              <a:ext uri="{FF2B5EF4-FFF2-40B4-BE49-F238E27FC236}">
                <a16:creationId xmlns:a16="http://schemas.microsoft.com/office/drawing/2014/main" id="{7A874511-1A64-48E0-BCC6-CDECDFE0E60A}"/>
              </a:ext>
            </a:extLst>
          </p:cNvPr>
          <p:cNvSpPr txBox="1"/>
          <p:nvPr/>
        </p:nvSpPr>
        <p:spPr>
          <a:xfrm>
            <a:off x="7648389" y="5365683"/>
            <a:ext cx="428148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SHOT_NEXT_MISSILE</a:t>
            </a:r>
            <a:r>
              <a:rPr lang="he-IL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אות שמסמן שהתקבל 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 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      </a:t>
            </a:r>
            <a:r>
              <a:rPr lang="en-US" sz="1600" dirty="0" err="1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random_shot</a:t>
            </a:r>
            <a:r>
              <a:rPr lang="en-US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</a:t>
            </a:r>
            <a:r>
              <a:rPr lang="he-IL" sz="16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בזמן שיש טיל ששוגר כבר. האות מועבר למכלול הטיל השני של המפלצות, כדי שישגר טיל במידה והוא לא שיגר כבר </a:t>
            </a:r>
            <a:endParaRPr lang="he-IL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5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087B4B7-27ED-470E-B06D-1C1AD6830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66" y="1956035"/>
            <a:ext cx="2726362" cy="2497318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3DF7F20-DE90-49FA-A4D8-83B8B1F1A2D2}"/>
              </a:ext>
            </a:extLst>
          </p:cNvPr>
          <p:cNvSpPr txBox="1"/>
          <p:nvPr/>
        </p:nvSpPr>
        <p:spPr>
          <a:xfrm>
            <a:off x="4288370" y="67547"/>
            <a:ext cx="385306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latin typeface="David" panose="020E0502060401010101" pitchFamily="34" charset="-79"/>
                <a:ea typeface="Cambria Math" panose="02040503050406030204" pitchFamily="18" charset="0"/>
                <a:cs typeface="David" panose="020E0502060401010101" pitchFamily="34" charset="-79"/>
              </a:rPr>
              <a:t>היררכיה עליונה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5AED7DB2-4E94-4252-807C-4DA6CF69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766" y="452379"/>
            <a:ext cx="3258253" cy="192423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215BA26-94F3-46D2-8D9B-E0DE5B7FD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2" y="5385202"/>
            <a:ext cx="5468646" cy="1333816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FEC1BA6-DDB9-4195-9B74-36717A134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65" y="775433"/>
            <a:ext cx="3707905" cy="1278129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E17B8335-AD8E-4F66-B257-5A8F595F7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31" y="2777960"/>
            <a:ext cx="4128572" cy="202647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1AB7BADD-735B-43D7-AA46-53FF84B11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620" y="5299605"/>
            <a:ext cx="3709262" cy="1505011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E37C0036-8D75-4A47-AF78-D19F0F878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9791" y="2656995"/>
            <a:ext cx="3773091" cy="22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5360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1062</Words>
  <Application>Microsoft Office PowerPoint</Application>
  <PresentationFormat>מסך רחב</PresentationFormat>
  <Paragraphs>278</Paragraphs>
  <Slides>12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David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Tamir Avisrur</dc:creator>
  <cp:lastModifiedBy>Tamir Avisrur</cp:lastModifiedBy>
  <cp:revision>48</cp:revision>
  <dcterms:created xsi:type="dcterms:W3CDTF">2021-05-28T16:35:47Z</dcterms:created>
  <dcterms:modified xsi:type="dcterms:W3CDTF">2021-05-29T20:01:40Z</dcterms:modified>
</cp:coreProperties>
</file>